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B357EF-4C29-4832-B771-34969423F420}" type="datetimeFigureOut">
              <a:rPr lang="it-IT" smtClean="0"/>
              <a:pPr/>
              <a:t>24/05/2012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03F57A-591D-4081-A364-74ACC6FBCCE0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78ABCD2-CAB0-4EB6-B72B-1B170C1B869C}" type="slidenum">
              <a:rPr lang="it-IT" smtClean="0">
                <a:ea typeface="Microsoft YaHei" charset="0"/>
                <a:cs typeface="Microsoft YaHei" charset="0"/>
              </a:rPr>
              <a:pPr/>
              <a:t>1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034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34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2A9ECE6-539F-4F81-A4B5-42CC05A4B721}" type="slidenum">
              <a:rPr lang="it-IT" smtClean="0">
                <a:ea typeface="Microsoft YaHei" charset="0"/>
                <a:cs typeface="Microsoft YaHei" charset="0"/>
              </a:rPr>
              <a:pPr/>
              <a:t>10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126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26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A0C6F83-ACFE-4A04-8585-6F0F8FE53726}" type="slidenum">
              <a:rPr lang="it-IT" smtClean="0">
                <a:ea typeface="Microsoft YaHei" charset="0"/>
                <a:cs typeface="Microsoft YaHei" charset="0"/>
              </a:rPr>
              <a:pPr/>
              <a:t>11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136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36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47229AE-BDA1-4393-B79B-5868140268ED}" type="slidenum">
              <a:rPr lang="it-IT" smtClean="0">
                <a:ea typeface="Microsoft YaHei" charset="0"/>
                <a:cs typeface="Microsoft YaHei" charset="0"/>
              </a:rPr>
              <a:pPr/>
              <a:t>12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146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46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BF558D1-6BFA-48CF-9821-A8D8ADF73258}" type="slidenum">
              <a:rPr lang="it-IT" smtClean="0">
                <a:ea typeface="Microsoft YaHei" charset="0"/>
                <a:cs typeface="Microsoft YaHei" charset="0"/>
              </a:rPr>
              <a:pPr/>
              <a:t>13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157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57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A1B6AB2-2740-4838-A2DF-FBC18EE2D593}" type="slidenum">
              <a:rPr lang="it-IT" smtClean="0">
                <a:ea typeface="Microsoft YaHei" charset="0"/>
                <a:cs typeface="Microsoft YaHei" charset="0"/>
              </a:rPr>
              <a:pPr/>
              <a:t>14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167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67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C585AB0-5396-46D7-B4E4-BC0E0F86ECCA}" type="slidenum">
              <a:rPr lang="it-IT" smtClean="0">
                <a:ea typeface="Microsoft YaHei" charset="0"/>
                <a:cs typeface="Microsoft YaHei" charset="0"/>
              </a:rPr>
              <a:pPr/>
              <a:t>15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177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77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901B8F8-4B0A-4C0C-B9BD-D6BE4C086820}" type="slidenum">
              <a:rPr lang="it-IT" smtClean="0">
                <a:ea typeface="Microsoft YaHei" charset="0"/>
                <a:cs typeface="Microsoft YaHei" charset="0"/>
              </a:rPr>
              <a:pPr/>
              <a:t>16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187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87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EE4340A-2CCA-47E4-AFCB-DFBFAAFD75A0}" type="slidenum">
              <a:rPr lang="it-IT" smtClean="0">
                <a:ea typeface="Microsoft YaHei" charset="0"/>
                <a:cs typeface="Microsoft YaHei" charset="0"/>
              </a:rPr>
              <a:pPr/>
              <a:t>17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198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98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65F1490-935F-4DFF-AA40-3D65DFC24AFC}" type="slidenum">
              <a:rPr lang="it-IT" smtClean="0">
                <a:ea typeface="Microsoft YaHei" charset="0"/>
                <a:cs typeface="Microsoft YaHei" charset="0"/>
              </a:rPr>
              <a:pPr/>
              <a:t>18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208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08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1003838-DE4A-44C3-AD2B-2272F6A82493}" type="slidenum">
              <a:rPr lang="it-IT" smtClean="0">
                <a:ea typeface="Microsoft YaHei" charset="0"/>
                <a:cs typeface="Microsoft YaHei" charset="0"/>
              </a:rPr>
              <a:pPr/>
              <a:t>19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218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18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D9549DF-69F8-43E3-ABAF-261B6C76B049}" type="slidenum">
              <a:rPr lang="it-IT" smtClean="0">
                <a:ea typeface="Microsoft YaHei" charset="0"/>
                <a:cs typeface="Microsoft YaHei" charset="0"/>
              </a:rPr>
              <a:pPr/>
              <a:t>2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044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44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966F5E3-D7B3-4332-9ABE-EF1BF5C50DC1}" type="slidenum">
              <a:rPr lang="it-IT" smtClean="0">
                <a:ea typeface="Microsoft YaHei" charset="0"/>
                <a:cs typeface="Microsoft YaHei" charset="0"/>
              </a:rPr>
              <a:pPr/>
              <a:t>20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228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28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843A356-4FCD-45D1-AD62-58E442B9556B}" type="slidenum">
              <a:rPr lang="it-IT" smtClean="0">
                <a:ea typeface="Microsoft YaHei" charset="0"/>
                <a:cs typeface="Microsoft YaHei" charset="0"/>
              </a:rPr>
              <a:pPr/>
              <a:t>21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239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39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A19DFD4E-7963-47C9-A2E3-7BFF2A8F437A}" type="slidenum">
              <a:rPr lang="it-IT" smtClean="0">
                <a:ea typeface="Microsoft YaHei" charset="0"/>
                <a:cs typeface="Microsoft YaHei" charset="0"/>
              </a:rPr>
              <a:pPr/>
              <a:t>22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249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49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857727B-03C0-49C8-ADF6-A6E9409979C6}" type="slidenum">
              <a:rPr lang="it-IT" smtClean="0">
                <a:ea typeface="Microsoft YaHei" charset="0"/>
                <a:cs typeface="Microsoft YaHei" charset="0"/>
              </a:rPr>
              <a:pPr/>
              <a:t>23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259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59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A5D3F059-07A3-4DDC-9B2B-AEB4FBD123C6}" type="slidenum">
              <a:rPr lang="it-IT" smtClean="0">
                <a:ea typeface="Microsoft YaHei" charset="0"/>
                <a:cs typeface="Microsoft YaHei" charset="0"/>
              </a:rPr>
              <a:pPr/>
              <a:t>24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269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69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73C5BDE-A4F3-47FE-BD25-C6201624242F}" type="slidenum">
              <a:rPr lang="it-IT" smtClean="0">
                <a:ea typeface="Microsoft YaHei" charset="0"/>
                <a:cs typeface="Microsoft YaHei" charset="0"/>
              </a:rPr>
              <a:pPr/>
              <a:t>25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280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80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CF68A80-F5B5-4CDD-8568-BEE38BBF33B2}" type="slidenum">
              <a:rPr lang="it-IT" smtClean="0">
                <a:ea typeface="Microsoft YaHei" charset="0"/>
                <a:cs typeface="Microsoft YaHei" charset="0"/>
              </a:rPr>
              <a:pPr/>
              <a:t>26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290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90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06867E8-8456-49C5-8533-2AD59822C0B0}" type="slidenum">
              <a:rPr lang="it-IT" smtClean="0">
                <a:ea typeface="Microsoft YaHei" charset="0"/>
                <a:cs typeface="Microsoft YaHei" charset="0"/>
              </a:rPr>
              <a:pPr/>
              <a:t>27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300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00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45544DA-C32F-4A7E-8AEE-08B6C2379F51}" type="slidenum">
              <a:rPr lang="it-IT" smtClean="0">
                <a:ea typeface="Microsoft YaHei" charset="0"/>
                <a:cs typeface="Microsoft YaHei" charset="0"/>
              </a:rPr>
              <a:pPr/>
              <a:t>28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31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10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0C98614-D03D-41C9-9EFF-C2031D654D6B}" type="slidenum">
              <a:rPr lang="it-IT" smtClean="0">
                <a:ea typeface="Microsoft YaHei" charset="0"/>
                <a:cs typeface="Microsoft YaHei" charset="0"/>
              </a:rPr>
              <a:pPr/>
              <a:t>29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320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21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38AE0DB-9E78-473E-9908-708E73975757}" type="slidenum">
              <a:rPr lang="it-IT" smtClean="0">
                <a:ea typeface="Microsoft YaHei" charset="0"/>
                <a:cs typeface="Microsoft YaHei" charset="0"/>
              </a:rPr>
              <a:pPr/>
              <a:t>3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054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54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7127C8B-675A-49E7-9A07-55BDC7506D5C}" type="slidenum">
              <a:rPr lang="it-IT" smtClean="0">
                <a:ea typeface="Microsoft YaHei" charset="0"/>
                <a:cs typeface="Microsoft YaHei" charset="0"/>
              </a:rPr>
              <a:pPr/>
              <a:t>30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331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31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2E065EA-22B5-4686-97D7-4F396F2E4CFD}" type="slidenum">
              <a:rPr lang="it-IT" smtClean="0">
                <a:ea typeface="Microsoft YaHei" charset="0"/>
                <a:cs typeface="Microsoft YaHei" charset="0"/>
              </a:rPr>
              <a:pPr/>
              <a:t>31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341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41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4AFAE60-5444-4183-B973-574E39909D6E}" type="slidenum">
              <a:rPr lang="it-IT" smtClean="0">
                <a:ea typeface="Microsoft YaHei" charset="0"/>
                <a:cs typeface="Microsoft YaHei" charset="0"/>
              </a:rPr>
              <a:pPr/>
              <a:t>32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351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51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9E74F48-5C9D-4496-91DA-36FF9FC533D5}" type="slidenum">
              <a:rPr lang="it-IT" smtClean="0">
                <a:ea typeface="Microsoft YaHei" charset="0"/>
                <a:cs typeface="Microsoft YaHei" charset="0"/>
              </a:rPr>
              <a:pPr/>
              <a:t>4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064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65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8BCA254-886E-4893-BC0B-0E53C260F6B5}" type="slidenum">
              <a:rPr lang="it-IT" smtClean="0">
                <a:ea typeface="Microsoft YaHei" charset="0"/>
                <a:cs typeface="Microsoft YaHei" charset="0"/>
              </a:rPr>
              <a:pPr/>
              <a:t>5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075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75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B6BFC30-B079-4749-A241-A7CA47A7C709}" type="slidenum">
              <a:rPr lang="it-IT" smtClean="0">
                <a:ea typeface="Microsoft YaHei" charset="0"/>
                <a:cs typeface="Microsoft YaHei" charset="0"/>
              </a:rPr>
              <a:pPr/>
              <a:t>6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085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85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B6BA60DF-4D79-4572-A5E7-AB8AE2CB558F}" type="slidenum">
              <a:rPr lang="it-IT" smtClean="0">
                <a:ea typeface="Microsoft YaHei" charset="0"/>
                <a:cs typeface="Microsoft YaHei" charset="0"/>
              </a:rPr>
              <a:pPr/>
              <a:t>7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095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95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5F2702-C38A-44AC-A80D-68F283B72A4B}" type="slidenum">
              <a:rPr lang="it-IT" smtClean="0">
                <a:ea typeface="Microsoft YaHei" charset="0"/>
                <a:cs typeface="Microsoft YaHei" charset="0"/>
              </a:rPr>
              <a:pPr/>
              <a:t>8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105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05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AA899986-3E82-4A55-A483-4E734E8C7723}" type="slidenum">
              <a:rPr lang="it-IT" smtClean="0">
                <a:ea typeface="Microsoft YaHei" charset="0"/>
                <a:cs typeface="Microsoft YaHei" charset="0"/>
              </a:rPr>
              <a:pPr/>
              <a:t>9</a:t>
            </a:fld>
            <a:endParaRPr lang="it-IT" smtClean="0">
              <a:ea typeface="Microsoft YaHei" charset="0"/>
              <a:cs typeface="Microsoft YaHei" charset="0"/>
            </a:endParaRPr>
          </a:p>
        </p:txBody>
      </p:sp>
      <p:sp>
        <p:nvSpPr>
          <p:cNvPr id="1116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16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24/05/2012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24/05/2012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24/05/2012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24/05/2012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24/05/2012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24/05/2012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24/05/2012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24/05/2012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24/05/2012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24/05/2012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24/05/2012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24/05/2012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810000"/>
            <a:ext cx="4495800" cy="284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1028700"/>
            <a:ext cx="3924300" cy="5568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4820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1111250"/>
            <a:ext cx="2786062" cy="2540000"/>
          </a:xfrm>
          <a:prstGeom prst="rect">
            <a:avLst/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4821" name="Text Box 4"/>
          <p:cNvSpPr txBox="1">
            <a:spLocks noChangeArrowheads="1"/>
          </p:cNvSpPr>
          <p:nvPr/>
        </p:nvSpPr>
        <p:spPr bwMode="auto">
          <a:xfrm>
            <a:off x="1116013" y="692150"/>
            <a:ext cx="2735262" cy="398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Ramachandran  VS.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/>
          <p:cNvPicPr>
            <a:picLocks noChangeAspect="1" noChangeArrowheads="1"/>
          </p:cNvPicPr>
          <p:nvPr/>
        </p:nvPicPr>
        <p:blipFill>
          <a:blip r:embed="rId3"/>
          <a:srcRect l="16898" b="12502"/>
          <a:stretch>
            <a:fillRect/>
          </a:stretch>
        </p:blipFill>
        <p:spPr bwMode="auto">
          <a:xfrm>
            <a:off x="5148263" y="2276475"/>
            <a:ext cx="3752850" cy="4249738"/>
          </a:xfrm>
          <a:prstGeom prst="rect">
            <a:avLst/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250825" y="1125538"/>
            <a:ext cx="8229600" cy="6981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1°   PAZIENTE - amputation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MOVIMENTI  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FLEX / EST  GINOCCHIO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FLEX / EST  TIBIO – TARSICA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30 min al giorno, 5 volte a settimana x 6 sett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+  MT  al  bisogno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N.B.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↑  movimenti volontari del fantasma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↓  diminuzione del dolore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1"/>
          <p:cNvSpPr txBox="1">
            <a:spLocks noChangeArrowheads="1"/>
          </p:cNvSpPr>
          <p:nvPr/>
        </p:nvSpPr>
        <p:spPr bwMode="auto">
          <a:xfrm>
            <a:off x="250825" y="1125538"/>
            <a:ext cx="8229600" cy="3629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1°  PAZIENTE - amputation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M.G.     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Amputazione  (1/3 distale coscia DX) su base VASCOLARE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 b="1" u="sng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500438"/>
            <a:ext cx="8674100" cy="2636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2781300"/>
            <a:ext cx="6985000" cy="3821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250825" y="1125538"/>
            <a:ext cx="8229600" cy="3629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2°   PAZIENTE - amputation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C. B.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Amputazione  (anca DX) su base ONCOLOGICA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 b="1" u="sng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"/>
          <p:cNvSpPr txBox="1">
            <a:spLocks noChangeArrowheads="1"/>
          </p:cNvSpPr>
          <p:nvPr/>
        </p:nvSpPr>
        <p:spPr bwMode="auto">
          <a:xfrm>
            <a:off x="250825" y="620713"/>
            <a:ext cx="8229600" cy="3324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2°   PAZIENTE – amputation	</a:t>
            </a: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C. B.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4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 b="1" u="sng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47107" name="Rectangle 2"/>
          <p:cNvSpPr>
            <a:spLocks noChangeArrowheads="1"/>
          </p:cNvSpPr>
          <p:nvPr/>
        </p:nvSpPr>
        <p:spPr bwMode="auto">
          <a:xfrm>
            <a:off x="250825" y="1125538"/>
            <a:ext cx="8137525" cy="6429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457200" indent="-452438">
              <a:buClrTx/>
              <a:buFontTx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it-IT" b="1" i="1">
                <a:solidFill>
                  <a:srgbClr val="000000"/>
                </a:solidFill>
                <a:latin typeface="Calibri" pitchFamily="32" charset="0"/>
              </a:rPr>
              <a:t>PROBLEMA  di</a:t>
            </a:r>
          </a:p>
          <a:p>
            <a:pPr marL="457200" indent="-452438">
              <a:buClrTx/>
              <a:buFontTx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it-IT" b="1" i="1">
                <a:solidFill>
                  <a:srgbClr val="000000"/>
                </a:solidFill>
                <a:latin typeface="Calibri" pitchFamily="32" charset="0"/>
              </a:rPr>
              <a:t>-        SENSIBILITA’  →  </a:t>
            </a:r>
            <a:r>
              <a:rPr lang="it-IT" i="1">
                <a:solidFill>
                  <a:srgbClr val="000000"/>
                </a:solidFill>
                <a:latin typeface="Calibri" pitchFamily="32" charset="0"/>
              </a:rPr>
              <a:t>ES. sull’ illusione  del  </a:t>
            </a:r>
            <a:r>
              <a:rPr lang="it-IT" b="1" i="1">
                <a:solidFill>
                  <a:srgbClr val="000000"/>
                </a:solidFill>
                <a:latin typeface="Calibri" pitchFamily="32" charset="0"/>
              </a:rPr>
              <a:t>CONTATTO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3071813" y="3076575"/>
            <a:ext cx="2286000" cy="709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4000" b="1">
                <a:solidFill>
                  <a:srgbClr val="000000"/>
                </a:solidFill>
                <a:latin typeface="Calibri" pitchFamily="32" charset="0"/>
              </a:rPr>
              <a:t>Filmato 4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"/>
          <p:cNvSpPr>
            <a:spLocks noChangeArrowheads="1"/>
          </p:cNvSpPr>
          <p:nvPr/>
        </p:nvSpPr>
        <p:spPr bwMode="auto">
          <a:xfrm>
            <a:off x="250825" y="1125538"/>
            <a:ext cx="8605838" cy="6429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457200" indent="-452438">
              <a:buClrTx/>
              <a:buFontTx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it-IT" b="1" i="1">
                <a:solidFill>
                  <a:srgbClr val="000000"/>
                </a:solidFill>
                <a:latin typeface="Calibri" pitchFamily="32" charset="0"/>
              </a:rPr>
              <a:t>PROBLEMI  di</a:t>
            </a:r>
          </a:p>
          <a:p>
            <a:pPr marL="457200" indent="-452438">
              <a:buClrTx/>
              <a:buFontTx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it-IT" b="1" i="1">
                <a:solidFill>
                  <a:srgbClr val="000000"/>
                </a:solidFill>
                <a:latin typeface="Calibri" pitchFamily="32" charset="0"/>
              </a:rPr>
              <a:t>-        MOVIMENTO e  COORDINAZIONE   → ES.  sull’  illusione  del  MOVIMENTO</a:t>
            </a:r>
          </a:p>
        </p:txBody>
      </p:sp>
      <p:sp>
        <p:nvSpPr>
          <p:cNvPr id="48131" name="Text Box 2"/>
          <p:cNvSpPr txBox="1">
            <a:spLocks noChangeArrowheads="1"/>
          </p:cNvSpPr>
          <p:nvPr/>
        </p:nvSpPr>
        <p:spPr bwMode="auto">
          <a:xfrm>
            <a:off x="250825" y="620713"/>
            <a:ext cx="8229600" cy="3324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2°   PAZIENTE – amputation	</a:t>
            </a: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C. B.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4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 b="1" u="sng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2643188" y="3154363"/>
            <a:ext cx="3236912" cy="703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4000" b="1">
                <a:solidFill>
                  <a:srgbClr val="000000"/>
                </a:solidFill>
                <a:latin typeface="Calibri" pitchFamily="32" charset="0"/>
              </a:rPr>
              <a:t>Filmato 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636838"/>
            <a:ext cx="8785225" cy="3870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9155" name="Text Box 2"/>
          <p:cNvSpPr txBox="1">
            <a:spLocks noChangeArrowheads="1"/>
          </p:cNvSpPr>
          <p:nvPr/>
        </p:nvSpPr>
        <p:spPr bwMode="auto">
          <a:xfrm>
            <a:off x="250825" y="1125538"/>
            <a:ext cx="8229600" cy="3324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2°   PAZIENTE - amputation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C. B.</a:t>
            </a: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	</a:t>
            </a: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Amputazione  (anca DX) su base ONCOLOGICA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 b="1" u="sng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2781300"/>
            <a:ext cx="7129463" cy="3821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250825" y="1125538"/>
            <a:ext cx="8229600" cy="3629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3°   PAZIENTE - amputation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I. M.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Amputazione  (1/3 distale di omero DX) su base ONCOLOGICA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 b="1" u="sng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1"/>
          <p:cNvSpPr txBox="1">
            <a:spLocks noChangeArrowheads="1"/>
          </p:cNvSpPr>
          <p:nvPr/>
        </p:nvSpPr>
        <p:spPr bwMode="auto">
          <a:xfrm>
            <a:off x="250825" y="981075"/>
            <a:ext cx="8713788" cy="1008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3°   PAZIENTE – amputation		</a:t>
            </a: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I. M.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8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MIRROR  THERAPY</a:t>
            </a:r>
          </a:p>
        </p:txBody>
      </p:sp>
      <p:sp>
        <p:nvSpPr>
          <p:cNvPr id="51203" name="Rectangle 2"/>
          <p:cNvSpPr>
            <a:spLocks noChangeArrowheads="1"/>
          </p:cNvSpPr>
          <p:nvPr/>
        </p:nvSpPr>
        <p:spPr bwMode="auto">
          <a:xfrm>
            <a:off x="3214688" y="3362325"/>
            <a:ext cx="2274887" cy="709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4000" b="1">
                <a:solidFill>
                  <a:srgbClr val="000000"/>
                </a:solidFill>
                <a:latin typeface="Calibri" pitchFamily="32" charset="0"/>
              </a:rPr>
              <a:t>Filmato 6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1"/>
          <p:cNvSpPr txBox="1">
            <a:spLocks noChangeArrowheads="1"/>
          </p:cNvSpPr>
          <p:nvPr/>
        </p:nvSpPr>
        <p:spPr bwMode="auto">
          <a:xfrm>
            <a:off x="250825" y="908050"/>
            <a:ext cx="8713788" cy="1949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3°   PAZIENTE – amputation		</a:t>
            </a: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I. M.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12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INPUT  ACUSTICI   </a:t>
            </a:r>
            <a:r>
              <a:rPr lang="it-IT" sz="3200" b="1">
                <a:solidFill>
                  <a:srgbClr val="000000"/>
                </a:solidFill>
                <a:latin typeface="Calibri" pitchFamily="32" charset="0"/>
              </a:rPr>
              <a:t>		</a:t>
            </a:r>
            <a:r>
              <a:rPr lang="it-IT" b="1">
                <a:solidFill>
                  <a:srgbClr val="000000"/>
                </a:solidFill>
                <a:latin typeface="Calibri" pitchFamily="32" charset="0"/>
              </a:rPr>
              <a:t>(G. Lundborg, B. Rosén)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MT  +  INPUT  ACUSTICI</a:t>
            </a:r>
            <a:r>
              <a:rPr lang="it-IT" sz="3200" b="1">
                <a:solidFill>
                  <a:srgbClr val="000000"/>
                </a:solidFill>
                <a:latin typeface="Calibri" pitchFamily="32" charset="0"/>
              </a:rPr>
              <a:t>		</a:t>
            </a:r>
            <a:r>
              <a:rPr lang="it-IT" b="1">
                <a:solidFill>
                  <a:srgbClr val="000000"/>
                </a:solidFill>
                <a:latin typeface="Calibri" pitchFamily="32" charset="0"/>
              </a:rPr>
              <a:t>(D. G. Wilcher, I. Chernev, K. Yan)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b="1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2214563" y="3429000"/>
            <a:ext cx="4165600" cy="709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4000" b="1">
                <a:solidFill>
                  <a:srgbClr val="000000"/>
                </a:solidFill>
                <a:latin typeface="Calibri" pitchFamily="32" charset="0"/>
              </a:rPr>
              <a:t>Filmato 7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1"/>
          <p:cNvSpPr txBox="1">
            <a:spLocks noChangeArrowheads="1"/>
          </p:cNvSpPr>
          <p:nvPr/>
        </p:nvSpPr>
        <p:spPr bwMode="auto">
          <a:xfrm>
            <a:off x="250825" y="836613"/>
            <a:ext cx="8229600" cy="2225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3°   PAZIENTE – amputation		</a:t>
            </a: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I. M.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800" b="1" u="sng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ES   in  PREVISIONE  alla  PROTESI  MIOELETTRICA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53251" name="Text Box 2"/>
          <p:cNvSpPr txBox="1">
            <a:spLocks noChangeArrowheads="1"/>
          </p:cNvSpPr>
          <p:nvPr/>
        </p:nvSpPr>
        <p:spPr bwMode="auto">
          <a:xfrm>
            <a:off x="1428750" y="3429000"/>
            <a:ext cx="5761038" cy="703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4000" b="1">
                <a:solidFill>
                  <a:srgbClr val="000000"/>
                </a:solidFill>
                <a:latin typeface="Calibri" pitchFamily="32" charset="0"/>
              </a:rPr>
              <a:t>Filmato 8 </a:t>
            </a:r>
          </a:p>
        </p:txBody>
      </p:sp>
    </p:spTree>
  </p:cSld>
  <p:clrMapOvr>
    <a:masterClrMapping/>
  </p:clrMapOvr>
  <p:transition/>
  <p:timing>
    <p:tnLst>
      <p:par>
        <p:cTn id="1" dur="indefinite" restart="never" fill="hold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 nodeType="interactiveSeq">
                <p:stCondLst>
                  <p:cond delay="0"/>
                </p:stCondLst>
              </p:cTn>
            </p:par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468313" y="1125538"/>
            <a:ext cx="8229600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3200" b="1">
                <a:solidFill>
                  <a:srgbClr val="000000"/>
                </a:solidFill>
                <a:latin typeface="Calibri" pitchFamily="32" charset="0"/>
              </a:rPr>
              <a:t>DA  DOVE  SIAMO  PARTITI?</a:t>
            </a:r>
          </a:p>
        </p:txBody>
      </p:sp>
      <p:sp>
        <p:nvSpPr>
          <p:cNvPr id="35843" name="AutoShape 2"/>
          <p:cNvSpPr>
            <a:spLocks noChangeArrowheads="1"/>
          </p:cNvSpPr>
          <p:nvPr/>
        </p:nvSpPr>
        <p:spPr bwMode="auto">
          <a:xfrm rot="1680000">
            <a:off x="2373313" y="1874838"/>
            <a:ext cx="419100" cy="1152525"/>
          </a:xfrm>
          <a:prstGeom prst="downArrow">
            <a:avLst>
              <a:gd name="adj1" fmla="val 50000"/>
              <a:gd name="adj2" fmla="val 85454"/>
            </a:avLst>
          </a:prstGeom>
          <a:solidFill>
            <a:srgbClr val="FF0000"/>
          </a:solidFill>
          <a:ln w="255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5844" name="AutoShape 3"/>
          <p:cNvSpPr>
            <a:spLocks noChangeArrowheads="1"/>
          </p:cNvSpPr>
          <p:nvPr/>
        </p:nvSpPr>
        <p:spPr bwMode="auto">
          <a:xfrm rot="20160000" flipH="1">
            <a:off x="6375400" y="1879600"/>
            <a:ext cx="419100" cy="1152525"/>
          </a:xfrm>
          <a:prstGeom prst="downArrow">
            <a:avLst>
              <a:gd name="adj1" fmla="val 50000"/>
              <a:gd name="adj2" fmla="val 85454"/>
            </a:avLst>
          </a:prstGeom>
          <a:solidFill>
            <a:srgbClr val="FF0000"/>
          </a:solidFill>
          <a:ln w="255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5845" name="Text Box 4"/>
          <p:cNvSpPr txBox="1">
            <a:spLocks noChangeArrowheads="1"/>
          </p:cNvSpPr>
          <p:nvPr/>
        </p:nvSpPr>
        <p:spPr bwMode="auto">
          <a:xfrm>
            <a:off x="215900" y="3357563"/>
            <a:ext cx="3097213" cy="947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REVISIONE  della  LETTERATURA</a:t>
            </a:r>
          </a:p>
        </p:txBody>
      </p:sp>
      <p:sp>
        <p:nvSpPr>
          <p:cNvPr id="35846" name="Text Box 5"/>
          <p:cNvSpPr txBox="1">
            <a:spLocks noChangeArrowheads="1"/>
          </p:cNvSpPr>
          <p:nvPr/>
        </p:nvSpPr>
        <p:spPr bwMode="auto">
          <a:xfrm>
            <a:off x="5724525" y="3500438"/>
            <a:ext cx="3095625" cy="947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LAVORO  sui  PAZIENTI</a:t>
            </a:r>
          </a:p>
        </p:txBody>
      </p:sp>
      <p:sp>
        <p:nvSpPr>
          <p:cNvPr id="35847" name="Freeform 6"/>
          <p:cNvSpPr>
            <a:spLocks noChangeArrowheads="1"/>
          </p:cNvSpPr>
          <p:nvPr/>
        </p:nvSpPr>
        <p:spPr bwMode="auto">
          <a:xfrm flipV="1">
            <a:off x="3276600" y="3571875"/>
            <a:ext cx="2447925" cy="1295400"/>
          </a:xfrm>
          <a:custGeom>
            <a:avLst/>
            <a:gdLst>
              <a:gd name="T0" fmla="*/ 1223965 w 2447925"/>
              <a:gd name="T1" fmla="*/ 0 h 1295400"/>
              <a:gd name="T2" fmla="*/ 0 w 2447925"/>
              <a:gd name="T3" fmla="*/ 1032473 h 1295400"/>
              <a:gd name="T4" fmla="*/ 1223965 w 2447925"/>
              <a:gd name="T5" fmla="*/ 1163936 h 1295400"/>
              <a:gd name="T6" fmla="*/ 2447925 w 2447925"/>
              <a:gd name="T7" fmla="*/ 1032473 h 1295400"/>
              <a:gd name="T8" fmla="*/ 0 60000 65536"/>
              <a:gd name="T9" fmla="*/ 0 60000 65536"/>
              <a:gd name="T10" fmla="*/ 0 60000 65536"/>
              <a:gd name="T11" fmla="*/ 0 60000 65536"/>
              <a:gd name="T12" fmla="*/ 161925 w 2447925"/>
              <a:gd name="T13" fmla="*/ 901009 h 1295400"/>
              <a:gd name="T14" fmla="*/ 2286001 w 2447925"/>
              <a:gd name="T15" fmla="*/ 1163936 h 12954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7925" h="1295400">
                <a:moveTo>
                  <a:pt x="0" y="1032473"/>
                </a:moveTo>
                <a:lnTo>
                  <a:pt x="323850" y="769545"/>
                </a:lnTo>
                <a:lnTo>
                  <a:pt x="323850" y="901009"/>
                </a:lnTo>
                <a:lnTo>
                  <a:pt x="1092499" y="901009"/>
                </a:lnTo>
                <a:lnTo>
                  <a:pt x="1092499" y="323850"/>
                </a:lnTo>
                <a:lnTo>
                  <a:pt x="961035" y="323850"/>
                </a:lnTo>
                <a:lnTo>
                  <a:pt x="1223963" y="0"/>
                </a:lnTo>
                <a:lnTo>
                  <a:pt x="1486890" y="323850"/>
                </a:lnTo>
                <a:lnTo>
                  <a:pt x="1355426" y="323850"/>
                </a:lnTo>
                <a:lnTo>
                  <a:pt x="1355426" y="901009"/>
                </a:lnTo>
                <a:lnTo>
                  <a:pt x="2124075" y="901009"/>
                </a:lnTo>
                <a:lnTo>
                  <a:pt x="2124075" y="769545"/>
                </a:lnTo>
                <a:lnTo>
                  <a:pt x="2447925" y="1032473"/>
                </a:lnTo>
                <a:lnTo>
                  <a:pt x="2124075" y="1295400"/>
                </a:lnTo>
                <a:lnTo>
                  <a:pt x="2124075" y="1163936"/>
                </a:lnTo>
                <a:lnTo>
                  <a:pt x="323850" y="1163936"/>
                </a:lnTo>
                <a:lnTo>
                  <a:pt x="323850" y="1295400"/>
                </a:lnTo>
                <a:close/>
              </a:path>
            </a:pathLst>
          </a:custGeom>
          <a:solidFill>
            <a:srgbClr val="FF0000"/>
          </a:solidFill>
          <a:ln w="255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5848" name="Text Box 7"/>
          <p:cNvSpPr txBox="1">
            <a:spLocks noChangeArrowheads="1"/>
          </p:cNvSpPr>
          <p:nvPr/>
        </p:nvSpPr>
        <p:spPr bwMode="auto">
          <a:xfrm>
            <a:off x="2987675" y="5013325"/>
            <a:ext cx="3097213" cy="1190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3600" b="1">
                <a:solidFill>
                  <a:srgbClr val="000000"/>
                </a:solidFill>
                <a:latin typeface="Calibri" pitchFamily="32" charset="0"/>
              </a:rPr>
              <a:t>PROPOSTA  di  PROTOCOLLO</a:t>
            </a:r>
          </a:p>
        </p:txBody>
      </p:sp>
      <p:pic>
        <p:nvPicPr>
          <p:cNvPr id="3584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060575"/>
            <a:ext cx="1924050" cy="1219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5850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8850" y="1989138"/>
            <a:ext cx="1501775" cy="1363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781300"/>
            <a:ext cx="8497887" cy="3821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250825" y="1125538"/>
            <a:ext cx="8229600" cy="3629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3°   PAZIENTE - amputation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I. M.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Amputazione  (1/3 distale di omero DX) su base ONCOLOGICA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 b="1" u="sng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"/>
          <p:cNvSpPr>
            <a:spLocks noChangeArrowheads="1"/>
          </p:cNvSpPr>
          <p:nvPr/>
        </p:nvSpPr>
        <p:spPr bwMode="auto">
          <a:xfrm>
            <a:off x="179388" y="765175"/>
            <a:ext cx="7777162" cy="180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342900" indent="-338138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3200" b="1">
                <a:solidFill>
                  <a:srgbClr val="000000"/>
                </a:solidFill>
                <a:latin typeface="Calibri" pitchFamily="32" charset="0"/>
              </a:rPr>
              <a:t>COMPLEX  REGIONAL  PAIN  SYNDROME</a:t>
            </a:r>
          </a:p>
          <a:p>
            <a:pPr marL="342900" indent="-338138">
              <a:spcBef>
                <a:spcPts val="35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it-IT" sz="1400" b="1">
              <a:solidFill>
                <a:srgbClr val="000000"/>
              </a:solidFill>
              <a:latin typeface="Calibri" pitchFamily="32" charset="0"/>
            </a:endParaRPr>
          </a:p>
          <a:p>
            <a:pPr marL="342900" indent="-338138">
              <a:spcBef>
                <a:spcPts val="45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CRPSI  I</a:t>
            </a:r>
            <a:r>
              <a:rPr lang="it-IT" sz="2400">
                <a:solidFill>
                  <a:srgbClr val="000000"/>
                </a:solidFill>
                <a:latin typeface="Calibri" pitchFamily="32" charset="0"/>
              </a:rPr>
              <a:t>: </a:t>
            </a:r>
            <a:r>
              <a:rPr lang="it-IT">
                <a:solidFill>
                  <a:srgbClr val="000000"/>
                </a:solidFill>
                <a:latin typeface="Calibri" pitchFamily="32" charset="0"/>
              </a:rPr>
              <a:t>persistenza, con aumento progressivo, del dolore, gonfiore e infiammazione nell’arto anche molto tempo dopo che la causa è stata rimossa, la quale inizialmente poteva essere di banale entità.</a:t>
            </a:r>
          </a:p>
        </p:txBody>
      </p:sp>
      <p:sp>
        <p:nvSpPr>
          <p:cNvPr id="55299" name="Text Box 2"/>
          <p:cNvSpPr txBox="1">
            <a:spLocks noChangeArrowheads="1"/>
          </p:cNvSpPr>
          <p:nvPr/>
        </p:nvSpPr>
        <p:spPr bwMode="auto">
          <a:xfrm>
            <a:off x="250825" y="2852738"/>
            <a:ext cx="8229600" cy="4238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1°   PAZIENTE – CRPS tipo I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L.C.	F	64 anni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STC operata</a:t>
            </a:r>
          </a:p>
          <a:p>
            <a:pPr>
              <a:buFont typeface="Times New Roman" pitchFamily="16" charset="0"/>
              <a:buAutoNum type="arabicPlain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 (VAS)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 b="1" u="sng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  <p:pic>
        <p:nvPicPr>
          <p:cNvPr id="55300" name="Picture 3"/>
          <p:cNvPicPr>
            <a:picLocks noChangeAspect="1" noChangeArrowheads="1"/>
          </p:cNvPicPr>
          <p:nvPr/>
        </p:nvPicPr>
        <p:blipFill>
          <a:blip r:embed="rId3"/>
          <a:srcRect r="77565" b="57690"/>
          <a:stretch>
            <a:fillRect/>
          </a:stretch>
        </p:blipFill>
        <p:spPr bwMode="auto">
          <a:xfrm>
            <a:off x="3665538" y="3644900"/>
            <a:ext cx="2174875" cy="28082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55301" name="Picture 4"/>
          <p:cNvPicPr>
            <a:picLocks noChangeAspect="1" noChangeArrowheads="1"/>
          </p:cNvPicPr>
          <p:nvPr/>
        </p:nvPicPr>
        <p:blipFill>
          <a:blip r:embed="rId3"/>
          <a:srcRect l="66539" b="57690"/>
          <a:stretch>
            <a:fillRect/>
          </a:stretch>
        </p:blipFill>
        <p:spPr bwMode="auto">
          <a:xfrm>
            <a:off x="6011863" y="3644900"/>
            <a:ext cx="2859087" cy="28082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55302" name="Picture 5"/>
          <p:cNvPicPr>
            <a:picLocks noChangeAspect="1" noChangeArrowheads="1"/>
          </p:cNvPicPr>
          <p:nvPr/>
        </p:nvPicPr>
        <p:blipFill>
          <a:blip r:embed="rId4"/>
          <a:srcRect l="1265" t="21478" r="46852" b="2855"/>
          <a:stretch>
            <a:fillRect/>
          </a:stretch>
        </p:blipFill>
        <p:spPr bwMode="auto">
          <a:xfrm>
            <a:off x="323850" y="4868863"/>
            <a:ext cx="3024188" cy="1484312"/>
          </a:xfrm>
          <a:prstGeom prst="rect">
            <a:avLst/>
          </a:prstGeom>
          <a:noFill/>
          <a:ln w="5724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1"/>
          <p:cNvSpPr txBox="1">
            <a:spLocks noChangeArrowheads="1"/>
          </p:cNvSpPr>
          <p:nvPr/>
        </p:nvSpPr>
        <p:spPr bwMode="auto">
          <a:xfrm>
            <a:off x="179388" y="549275"/>
            <a:ext cx="8713787" cy="4573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1°   PAZIENTE – CRPS tipo I		</a:t>
            </a: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L.C.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4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N.B.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TRATTAMENTO  ADEGUATO  del  SEGMENTO !!!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>
                <a:solidFill>
                  <a:srgbClr val="000000"/>
                </a:solidFill>
                <a:latin typeface="Calibri" pitchFamily="32" charset="0"/>
              </a:rPr>
              <a:t>(trattamento dell’edema, posture corrette, ecc. )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 b="1" u="sng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56323" name="Text Box 2"/>
          <p:cNvSpPr txBox="1">
            <a:spLocks noChangeArrowheads="1"/>
          </p:cNvSpPr>
          <p:nvPr/>
        </p:nvSpPr>
        <p:spPr bwMode="auto">
          <a:xfrm>
            <a:off x="1763713" y="3429000"/>
            <a:ext cx="5761037" cy="709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4000" b="1">
                <a:solidFill>
                  <a:srgbClr val="000000"/>
                </a:solidFill>
                <a:latin typeface="Calibri" pitchFamily="32" charset="0"/>
              </a:rPr>
              <a:t>Filmato 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1"/>
          <p:cNvSpPr txBox="1">
            <a:spLocks noChangeArrowheads="1"/>
          </p:cNvSpPr>
          <p:nvPr/>
        </p:nvSpPr>
        <p:spPr bwMode="auto">
          <a:xfrm>
            <a:off x="179388" y="549275"/>
            <a:ext cx="8713787" cy="417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1°   PAZIENTE – CRPS tipo I		</a:t>
            </a: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L.C.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12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400" b="1" i="1">
                <a:solidFill>
                  <a:srgbClr val="000000"/>
                </a:solidFill>
                <a:latin typeface="Calibri" pitchFamily="32" charset="0"/>
              </a:rPr>
              <a:t>PROBLEMI  di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400" b="1" i="1">
                <a:solidFill>
                  <a:srgbClr val="000000"/>
                </a:solidFill>
                <a:latin typeface="Calibri" pitchFamily="32" charset="0"/>
              </a:rPr>
              <a:t>-        </a:t>
            </a:r>
            <a:r>
              <a:rPr lang="it-IT" sz="2100" b="1" i="1">
                <a:solidFill>
                  <a:srgbClr val="000000"/>
                </a:solidFill>
                <a:latin typeface="Calibri" pitchFamily="32" charset="0"/>
              </a:rPr>
              <a:t>SENSIBILITA’  →  </a:t>
            </a:r>
            <a:r>
              <a:rPr lang="it-IT" sz="2100" i="1">
                <a:solidFill>
                  <a:srgbClr val="000000"/>
                </a:solidFill>
                <a:latin typeface="Calibri" pitchFamily="32" charset="0"/>
              </a:rPr>
              <a:t>ES. sull’ illusione  del  </a:t>
            </a:r>
            <a:r>
              <a:rPr lang="it-IT" sz="2100" b="1" i="1">
                <a:solidFill>
                  <a:srgbClr val="000000"/>
                </a:solidFill>
                <a:latin typeface="Calibri" pitchFamily="32" charset="0"/>
              </a:rPr>
              <a:t>CONTATTO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 b="1" u="sng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57347" name="Text Box 2"/>
          <p:cNvSpPr txBox="1">
            <a:spLocks noChangeArrowheads="1"/>
          </p:cNvSpPr>
          <p:nvPr/>
        </p:nvSpPr>
        <p:spPr bwMode="auto">
          <a:xfrm>
            <a:off x="714375" y="3143250"/>
            <a:ext cx="7056438" cy="709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4000" b="1">
                <a:solidFill>
                  <a:srgbClr val="000000"/>
                </a:solidFill>
                <a:latin typeface="Calibri" pitchFamily="32" charset="0"/>
              </a:rPr>
              <a:t>Filmato 10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"/>
          <p:cNvSpPr>
            <a:spLocks noChangeArrowheads="1"/>
          </p:cNvSpPr>
          <p:nvPr/>
        </p:nvSpPr>
        <p:spPr bwMode="auto">
          <a:xfrm>
            <a:off x="3286125" y="3214688"/>
            <a:ext cx="2419350" cy="709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4000" b="1">
                <a:solidFill>
                  <a:srgbClr val="000000"/>
                </a:solidFill>
                <a:latin typeface="Calibri" pitchFamily="32" charset="0"/>
              </a:rPr>
              <a:t>Filmato 11</a:t>
            </a: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179388" y="549275"/>
            <a:ext cx="8964612" cy="417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1°   PAZIENTE – CRPS tipo I		</a:t>
            </a: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L.C.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12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400" b="1" i="1">
                <a:solidFill>
                  <a:srgbClr val="000000"/>
                </a:solidFill>
                <a:latin typeface="Calibri" pitchFamily="32" charset="0"/>
              </a:rPr>
              <a:t>PROBLEMI  di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400" b="1" i="1">
                <a:solidFill>
                  <a:srgbClr val="000000"/>
                </a:solidFill>
                <a:latin typeface="Calibri" pitchFamily="32" charset="0"/>
              </a:rPr>
              <a:t>-        </a:t>
            </a:r>
            <a:r>
              <a:rPr lang="it-IT" sz="2100" b="1" i="1">
                <a:solidFill>
                  <a:srgbClr val="000000"/>
                </a:solidFill>
                <a:latin typeface="Calibri" pitchFamily="32" charset="0"/>
              </a:rPr>
              <a:t>MOVIMENTO e  COORDINAZIONE   → </a:t>
            </a:r>
            <a:r>
              <a:rPr lang="it-IT" sz="2100" i="1">
                <a:solidFill>
                  <a:srgbClr val="000000"/>
                </a:solidFill>
                <a:latin typeface="Calibri" pitchFamily="32" charset="0"/>
              </a:rPr>
              <a:t>ES.  sull’  illusione  del  </a:t>
            </a:r>
            <a:r>
              <a:rPr lang="it-IT" sz="2100" b="1" i="1">
                <a:solidFill>
                  <a:srgbClr val="000000"/>
                </a:solidFill>
                <a:latin typeface="Calibri" pitchFamily="32" charset="0"/>
              </a:rPr>
              <a:t>MOVIMENTO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 b="1" u="sng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1"/>
          <p:cNvSpPr txBox="1">
            <a:spLocks noChangeArrowheads="1"/>
          </p:cNvSpPr>
          <p:nvPr/>
        </p:nvSpPr>
        <p:spPr bwMode="auto">
          <a:xfrm>
            <a:off x="179388" y="549275"/>
            <a:ext cx="8713787" cy="3444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1°   PAZIENTE – CRPS tipo I		</a:t>
            </a: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L.C.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12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FOLLOW – UP  4 SETTIMANE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 b="1" u="sng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59395" name="Rectangle 2"/>
          <p:cNvSpPr>
            <a:spLocks noChangeArrowheads="1"/>
          </p:cNvSpPr>
          <p:nvPr/>
        </p:nvSpPr>
        <p:spPr bwMode="auto">
          <a:xfrm>
            <a:off x="2928938" y="2786063"/>
            <a:ext cx="2419350" cy="709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4000" b="1">
                <a:solidFill>
                  <a:srgbClr val="000000"/>
                </a:solidFill>
                <a:latin typeface="Calibri" pitchFamily="32" charset="0"/>
              </a:rPr>
              <a:t>Filmato 12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1"/>
          <p:cNvSpPr txBox="1">
            <a:spLocks noChangeArrowheads="1"/>
          </p:cNvSpPr>
          <p:nvPr/>
        </p:nvSpPr>
        <p:spPr bwMode="auto">
          <a:xfrm>
            <a:off x="179388" y="549275"/>
            <a:ext cx="8713787" cy="3140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2°   PAZIENTE – CRPS tipo I		</a:t>
            </a: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C.Z.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12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MIRROR  THERAPY  +  ES. di  RICONOSCIMENTO / DISCRIMINAZIONE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  <p:pic>
        <p:nvPicPr>
          <p:cNvPr id="604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276475"/>
            <a:ext cx="3503613" cy="4424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0420" name="Picture 3"/>
          <p:cNvPicPr>
            <a:picLocks noChangeAspect="1" noChangeArrowheads="1"/>
          </p:cNvPicPr>
          <p:nvPr/>
        </p:nvPicPr>
        <p:blipFill>
          <a:blip r:embed="rId4"/>
          <a:srcRect l="23241" t="6931" r="10315" b="9399"/>
          <a:stretch>
            <a:fillRect/>
          </a:stretch>
        </p:blipFill>
        <p:spPr bwMode="auto">
          <a:xfrm>
            <a:off x="4787900" y="2060575"/>
            <a:ext cx="3384550" cy="2855913"/>
          </a:xfrm>
          <a:prstGeom prst="rect">
            <a:avLst/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042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4450" y="4724400"/>
            <a:ext cx="5099050" cy="2001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1"/>
          <p:cNvSpPr txBox="1">
            <a:spLocks noChangeArrowheads="1"/>
          </p:cNvSpPr>
          <p:nvPr/>
        </p:nvSpPr>
        <p:spPr bwMode="auto">
          <a:xfrm>
            <a:off x="107950" y="981075"/>
            <a:ext cx="9036050" cy="5875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38138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3200" b="1">
                <a:solidFill>
                  <a:srgbClr val="000000"/>
                </a:solidFill>
                <a:latin typeface="Calibri" pitchFamily="32" charset="0"/>
              </a:rPr>
              <a:t>Riorganizzazione Corticale paz. Chirurgia della Mano</a:t>
            </a:r>
          </a:p>
          <a:p>
            <a:pPr marL="342900" indent="-338138">
              <a:spcBef>
                <a:spcPts val="5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it-IT" sz="2000" b="1">
              <a:solidFill>
                <a:srgbClr val="000000"/>
              </a:solidFill>
              <a:latin typeface="Calibri" pitchFamily="32" charset="0"/>
            </a:endParaRPr>
          </a:p>
          <a:p>
            <a:pPr marL="342900" indent="-338138">
              <a:spcBef>
                <a:spcPts val="4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en-US" sz="1600" b="1">
                <a:solidFill>
                  <a:srgbClr val="000000"/>
                </a:solidFill>
                <a:latin typeface="Calibri" pitchFamily="32" charset="0"/>
              </a:rPr>
              <a:t>Napadow et al.; Neuroimage 2006</a:t>
            </a:r>
          </a:p>
          <a:p>
            <a:pPr marL="342900" indent="-338138">
              <a:spcBef>
                <a:spcPts val="25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en-US" sz="1000" b="1">
              <a:solidFill>
                <a:srgbClr val="000000"/>
              </a:solidFill>
              <a:latin typeface="Calibri" pitchFamily="32" charset="0"/>
            </a:endParaRPr>
          </a:p>
          <a:p>
            <a:pPr marL="342900" indent="-338138">
              <a:spcBef>
                <a:spcPts val="4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nl-NL" sz="1600" b="1">
                <a:solidFill>
                  <a:srgbClr val="000000"/>
                </a:solidFill>
                <a:latin typeface="Calibri" pitchFamily="32" charset="0"/>
              </a:rPr>
              <a:t>De Jong , Coert ; </a:t>
            </a:r>
            <a:r>
              <a:rPr lang="it-IT" sz="1600" b="1">
                <a:solidFill>
                  <a:srgbClr val="000000"/>
                </a:solidFill>
                <a:latin typeface="Calibri" pitchFamily="32" charset="0"/>
              </a:rPr>
              <a:t>Neuro Report. 2003</a:t>
            </a:r>
          </a:p>
          <a:p>
            <a:pPr marL="342900" indent="-338138">
              <a:spcBef>
                <a:spcPts val="4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nl-NL" sz="1600" b="1">
                <a:solidFill>
                  <a:srgbClr val="000000"/>
                </a:solidFill>
                <a:latin typeface="Calibri" pitchFamily="32" charset="0"/>
              </a:rPr>
              <a:t>De Jong , Coert ;  </a:t>
            </a:r>
            <a:r>
              <a:rPr lang="en-US" sz="1600" b="1">
                <a:solidFill>
                  <a:srgbClr val="000000"/>
                </a:solidFill>
                <a:latin typeface="Calibri" pitchFamily="32" charset="0"/>
              </a:rPr>
              <a:t>J. Hand Surgery  2009</a:t>
            </a:r>
          </a:p>
          <a:p>
            <a:pPr marL="342900" indent="-338138">
              <a:spcBef>
                <a:spcPts val="25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it-IT" sz="1000" b="1">
              <a:solidFill>
                <a:srgbClr val="000000"/>
              </a:solidFill>
              <a:latin typeface="Calibri" pitchFamily="32" charset="0"/>
            </a:endParaRPr>
          </a:p>
          <a:p>
            <a:pPr marL="342900" indent="-338138">
              <a:spcBef>
                <a:spcPts val="4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1600" b="1">
                <a:solidFill>
                  <a:srgbClr val="000000"/>
                </a:solidFill>
                <a:latin typeface="Calibri" pitchFamily="32" charset="0"/>
              </a:rPr>
              <a:t>Rose´n and Lundborg, Hand M.P.C. 2004</a:t>
            </a:r>
          </a:p>
          <a:p>
            <a:pPr marL="342900" indent="-338138">
              <a:spcBef>
                <a:spcPts val="4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1600" b="1">
                <a:solidFill>
                  <a:srgbClr val="000000"/>
                </a:solidFill>
                <a:latin typeface="Calibri" pitchFamily="32" charset="0"/>
              </a:rPr>
              <a:t>Florence et al.; 1994</a:t>
            </a:r>
          </a:p>
          <a:p>
            <a:pPr marL="342900" indent="-338138">
              <a:spcBef>
                <a:spcPts val="4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1600" b="1">
                <a:solidFill>
                  <a:srgbClr val="000000"/>
                </a:solidFill>
                <a:latin typeface="Calibri" pitchFamily="32" charset="0"/>
              </a:rPr>
              <a:t>Jain et al. 1998</a:t>
            </a:r>
          </a:p>
          <a:p>
            <a:pPr marL="342900" indent="-338138">
              <a:spcBef>
                <a:spcPts val="4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1600" b="1">
                <a:solidFill>
                  <a:srgbClr val="000000"/>
                </a:solidFill>
                <a:latin typeface="Calibri" pitchFamily="32" charset="0"/>
              </a:rPr>
              <a:t>Kaas and Florence; Adv. Neurology 1997</a:t>
            </a:r>
          </a:p>
          <a:p>
            <a:pPr marL="342900" indent="-338138">
              <a:spcBef>
                <a:spcPts val="25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en-US" sz="1000" b="1">
              <a:solidFill>
                <a:srgbClr val="000000"/>
              </a:solidFill>
              <a:latin typeface="Calibri" pitchFamily="32" charset="0"/>
            </a:endParaRPr>
          </a:p>
          <a:p>
            <a:pPr marL="342900" indent="-338138">
              <a:spcBef>
                <a:spcPts val="4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en-US" sz="1600" b="1">
                <a:solidFill>
                  <a:srgbClr val="000000"/>
                </a:solidFill>
                <a:latin typeface="Calibri" pitchFamily="32" charset="0"/>
              </a:rPr>
              <a:t>Mogilner et al.; 1993</a:t>
            </a:r>
          </a:p>
          <a:p>
            <a:pPr marL="342900" indent="-338138">
              <a:spcBef>
                <a:spcPts val="25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en-US" sz="1000" b="1">
              <a:solidFill>
                <a:srgbClr val="000000"/>
              </a:solidFill>
              <a:latin typeface="Calibri" pitchFamily="32" charset="0"/>
            </a:endParaRPr>
          </a:p>
          <a:p>
            <a:pPr marL="342900" indent="-338138">
              <a:spcBef>
                <a:spcPts val="4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en-US" sz="1600" b="1">
                <a:solidFill>
                  <a:srgbClr val="000000"/>
                </a:solidFill>
                <a:latin typeface="Calibri" pitchFamily="32" charset="0"/>
              </a:rPr>
              <a:t>Merzenich and Jenkins; J. Hand Ther 1993</a:t>
            </a:r>
          </a:p>
          <a:p>
            <a:pPr marL="342900" indent="-338138">
              <a:spcBef>
                <a:spcPts val="25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en-US" sz="1000" b="1">
              <a:solidFill>
                <a:srgbClr val="000000"/>
              </a:solidFill>
              <a:latin typeface="Calibri" pitchFamily="32" charset="0"/>
            </a:endParaRPr>
          </a:p>
          <a:p>
            <a:pPr marL="342900" indent="-338138">
              <a:spcBef>
                <a:spcPts val="4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en-US" sz="1600" b="1">
                <a:solidFill>
                  <a:srgbClr val="000000"/>
                </a:solidFill>
                <a:latin typeface="Calibri" pitchFamily="32" charset="0"/>
              </a:rPr>
              <a:t>Manduch et al.; Neurology 2002</a:t>
            </a:r>
          </a:p>
          <a:p>
            <a:pPr marL="342900" indent="-338138">
              <a:spcBef>
                <a:spcPts val="25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en-US" sz="1000" b="1">
              <a:solidFill>
                <a:srgbClr val="000000"/>
              </a:solidFill>
              <a:latin typeface="Calibri" pitchFamily="32" charset="0"/>
            </a:endParaRPr>
          </a:p>
          <a:p>
            <a:pPr marL="342900" indent="-338138">
              <a:spcBef>
                <a:spcPts val="4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1600" b="1">
                <a:solidFill>
                  <a:srgbClr val="000000"/>
                </a:solidFill>
                <a:latin typeface="Calibri" pitchFamily="32" charset="0"/>
              </a:rPr>
              <a:t>MacKinnon and Novak; Hand Clin 1999</a:t>
            </a:r>
          </a:p>
          <a:p>
            <a:pPr marL="342900" indent="-338138">
              <a:spcBef>
                <a:spcPts val="4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1600" b="1">
                <a:solidFill>
                  <a:srgbClr val="000000"/>
                </a:solidFill>
                <a:latin typeface="Calibri" pitchFamily="32" charset="0"/>
              </a:rPr>
              <a:t>Tung et al.; J Neurosurg. 2003</a:t>
            </a:r>
          </a:p>
          <a:p>
            <a:pPr marL="342900" indent="-338138">
              <a:spcBef>
                <a:spcPts val="4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it-IT" sz="1600" b="1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61443" name="Text Box 2"/>
          <p:cNvSpPr txBox="1">
            <a:spLocks noChangeArrowheads="1"/>
          </p:cNvSpPr>
          <p:nvPr/>
        </p:nvSpPr>
        <p:spPr bwMode="auto">
          <a:xfrm>
            <a:off x="4643438" y="1844675"/>
            <a:ext cx="4286250" cy="384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1900" b="1">
                <a:solidFill>
                  <a:srgbClr val="000000"/>
                </a:solidFill>
                <a:latin typeface="Calibri" pitchFamily="32" charset="0"/>
              </a:rPr>
              <a:t>CARPAL  TUNNEL  SYNDROME</a:t>
            </a:r>
          </a:p>
        </p:txBody>
      </p:sp>
      <p:sp>
        <p:nvSpPr>
          <p:cNvPr id="61444" name="AutoShape 3"/>
          <p:cNvSpPr>
            <a:spLocks/>
          </p:cNvSpPr>
          <p:nvPr/>
        </p:nvSpPr>
        <p:spPr bwMode="auto">
          <a:xfrm flipH="1">
            <a:off x="3924300" y="1844675"/>
            <a:ext cx="503238" cy="431800"/>
          </a:xfrm>
          <a:prstGeom prst="leftBrace">
            <a:avLst>
              <a:gd name="adj1" fmla="val 2343"/>
              <a:gd name="adj2" fmla="val 50000"/>
            </a:avLst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1445" name="AutoShape 4"/>
          <p:cNvSpPr>
            <a:spLocks/>
          </p:cNvSpPr>
          <p:nvPr/>
        </p:nvSpPr>
        <p:spPr bwMode="auto">
          <a:xfrm flipH="1">
            <a:off x="3924300" y="2349500"/>
            <a:ext cx="501650" cy="574675"/>
          </a:xfrm>
          <a:prstGeom prst="leftBrace">
            <a:avLst>
              <a:gd name="adj1" fmla="val 2933"/>
              <a:gd name="adj2" fmla="val 50000"/>
            </a:avLst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1446" name="Text Box 5"/>
          <p:cNvSpPr txBox="1">
            <a:spLocks noChangeArrowheads="1"/>
          </p:cNvSpPr>
          <p:nvPr/>
        </p:nvSpPr>
        <p:spPr bwMode="auto">
          <a:xfrm>
            <a:off x="4643438" y="2420938"/>
            <a:ext cx="4248150" cy="384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1900" b="1">
                <a:solidFill>
                  <a:srgbClr val="000000"/>
                </a:solidFill>
                <a:latin typeface="Calibri" pitchFamily="32" charset="0"/>
              </a:rPr>
              <a:t>MODIFIED  KLEINERT   PROTOCOL</a:t>
            </a:r>
          </a:p>
        </p:txBody>
      </p:sp>
      <p:sp>
        <p:nvSpPr>
          <p:cNvPr id="61447" name="Text Box 6"/>
          <p:cNvSpPr txBox="1">
            <a:spLocks noChangeArrowheads="1"/>
          </p:cNvSpPr>
          <p:nvPr/>
        </p:nvSpPr>
        <p:spPr bwMode="auto">
          <a:xfrm>
            <a:off x="4643438" y="3500438"/>
            <a:ext cx="4500562" cy="384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1900" b="1">
                <a:solidFill>
                  <a:srgbClr val="000000"/>
                </a:solidFill>
                <a:latin typeface="Calibri" pitchFamily="32" charset="0"/>
              </a:rPr>
              <a:t>NERVE  INJURY</a:t>
            </a:r>
          </a:p>
        </p:txBody>
      </p:sp>
      <p:sp>
        <p:nvSpPr>
          <p:cNvPr id="61448" name="AutoShape 7"/>
          <p:cNvSpPr>
            <a:spLocks/>
          </p:cNvSpPr>
          <p:nvPr/>
        </p:nvSpPr>
        <p:spPr bwMode="auto">
          <a:xfrm flipH="1">
            <a:off x="3924300" y="3141663"/>
            <a:ext cx="501650" cy="1079500"/>
          </a:xfrm>
          <a:prstGeom prst="leftBrace">
            <a:avLst>
              <a:gd name="adj1" fmla="val 7661"/>
              <a:gd name="adj2" fmla="val 50000"/>
            </a:avLst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1449" name="AutoShape 8"/>
          <p:cNvSpPr>
            <a:spLocks/>
          </p:cNvSpPr>
          <p:nvPr/>
        </p:nvSpPr>
        <p:spPr bwMode="auto">
          <a:xfrm flipH="1">
            <a:off x="3924300" y="4365625"/>
            <a:ext cx="503238" cy="431800"/>
          </a:xfrm>
          <a:prstGeom prst="leftBrace">
            <a:avLst>
              <a:gd name="adj1" fmla="val 2343"/>
              <a:gd name="adj2" fmla="val 50000"/>
            </a:avLst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1450" name="Text Box 9"/>
          <p:cNvSpPr txBox="1">
            <a:spLocks noChangeArrowheads="1"/>
          </p:cNvSpPr>
          <p:nvPr/>
        </p:nvSpPr>
        <p:spPr bwMode="auto">
          <a:xfrm>
            <a:off x="4643438" y="4365625"/>
            <a:ext cx="4500562" cy="384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1900" b="1">
                <a:solidFill>
                  <a:srgbClr val="000000"/>
                </a:solidFill>
                <a:latin typeface="Calibri" pitchFamily="32" charset="0"/>
              </a:rPr>
              <a:t>SEPARATION  OF  SYNDACTYLY </a:t>
            </a:r>
          </a:p>
        </p:txBody>
      </p:sp>
      <p:sp>
        <p:nvSpPr>
          <p:cNvPr id="61451" name="AutoShape 10"/>
          <p:cNvSpPr>
            <a:spLocks/>
          </p:cNvSpPr>
          <p:nvPr/>
        </p:nvSpPr>
        <p:spPr bwMode="auto">
          <a:xfrm flipH="1">
            <a:off x="3924300" y="4941888"/>
            <a:ext cx="503238" cy="358775"/>
          </a:xfrm>
          <a:prstGeom prst="leftBrace">
            <a:avLst>
              <a:gd name="adj1" fmla="val 2343"/>
              <a:gd name="adj2" fmla="val 50000"/>
            </a:avLst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1452" name="Text Box 11"/>
          <p:cNvSpPr txBox="1">
            <a:spLocks noChangeArrowheads="1"/>
          </p:cNvSpPr>
          <p:nvPr/>
        </p:nvSpPr>
        <p:spPr bwMode="auto">
          <a:xfrm>
            <a:off x="4643438" y="4941888"/>
            <a:ext cx="4500562" cy="384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1900" b="1">
                <a:solidFill>
                  <a:srgbClr val="000000"/>
                </a:solidFill>
                <a:latin typeface="Calibri" pitchFamily="32" charset="0"/>
              </a:rPr>
              <a:t>ISLAND  FLAP  TRANSFER </a:t>
            </a:r>
          </a:p>
        </p:txBody>
      </p:sp>
      <p:sp>
        <p:nvSpPr>
          <p:cNvPr id="61453" name="AutoShape 12"/>
          <p:cNvSpPr>
            <a:spLocks/>
          </p:cNvSpPr>
          <p:nvPr/>
        </p:nvSpPr>
        <p:spPr bwMode="auto">
          <a:xfrm flipH="1">
            <a:off x="3924300" y="5445125"/>
            <a:ext cx="503238" cy="360363"/>
          </a:xfrm>
          <a:prstGeom prst="leftBrace">
            <a:avLst>
              <a:gd name="adj1" fmla="val 2343"/>
              <a:gd name="adj2" fmla="val 50000"/>
            </a:avLst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1454" name="Text Box 13"/>
          <p:cNvSpPr txBox="1">
            <a:spLocks noChangeArrowheads="1"/>
          </p:cNvSpPr>
          <p:nvPr/>
        </p:nvSpPr>
        <p:spPr bwMode="auto">
          <a:xfrm>
            <a:off x="4643438" y="5445125"/>
            <a:ext cx="4500562" cy="384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1900" b="1">
                <a:solidFill>
                  <a:srgbClr val="000000"/>
                </a:solidFill>
                <a:latin typeface="Calibri" pitchFamily="32" charset="0"/>
              </a:rPr>
              <a:t>THUMB  RECONSTRUCTION</a:t>
            </a:r>
          </a:p>
        </p:txBody>
      </p:sp>
      <p:sp>
        <p:nvSpPr>
          <p:cNvPr id="61455" name="AutoShape 14"/>
          <p:cNvSpPr>
            <a:spLocks/>
          </p:cNvSpPr>
          <p:nvPr/>
        </p:nvSpPr>
        <p:spPr bwMode="auto">
          <a:xfrm flipH="1">
            <a:off x="3924300" y="6021388"/>
            <a:ext cx="503238" cy="576262"/>
          </a:xfrm>
          <a:prstGeom prst="leftBrace">
            <a:avLst>
              <a:gd name="adj1" fmla="val 2343"/>
              <a:gd name="adj2" fmla="val 50000"/>
            </a:avLst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1456" name="Text Box 15"/>
          <p:cNvSpPr txBox="1">
            <a:spLocks noChangeArrowheads="1"/>
          </p:cNvSpPr>
          <p:nvPr/>
        </p:nvSpPr>
        <p:spPr bwMode="auto">
          <a:xfrm>
            <a:off x="4643438" y="6092825"/>
            <a:ext cx="4500562" cy="384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1900" b="1">
                <a:solidFill>
                  <a:srgbClr val="000000"/>
                </a:solidFill>
                <a:latin typeface="Calibri" pitchFamily="32" charset="0"/>
              </a:rPr>
              <a:t>NERVE  TRANSFERS</a:t>
            </a:r>
          </a:p>
        </p:txBody>
      </p:sp>
      <p:sp>
        <p:nvSpPr>
          <p:cNvPr id="64528" name="Text Box 16"/>
          <p:cNvSpPr txBox="1">
            <a:spLocks noChangeArrowheads="1"/>
          </p:cNvSpPr>
          <p:nvPr/>
        </p:nvSpPr>
        <p:spPr bwMode="auto">
          <a:xfrm>
            <a:off x="0" y="1628775"/>
            <a:ext cx="9144000" cy="5489575"/>
          </a:xfrm>
          <a:prstGeom prst="rect">
            <a:avLst/>
          </a:prstGeom>
          <a:solidFill>
            <a:srgbClr val="D9D9D9">
              <a:alpha val="89803"/>
            </a:srgbClr>
          </a:solidFill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just">
              <a:lnSpc>
                <a:spcPct val="150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en-US" sz="3600" b="1" i="1">
                <a:solidFill>
                  <a:srgbClr val="0070C0"/>
                </a:solidFill>
                <a:latin typeface="Calibri" pitchFamily="32" charset="0"/>
              </a:rPr>
              <a:t>Surgical procedures on the hand are always accompanied by synaptic reorganizational changes in the brain cortex, and the outcome from many hand surgical  procedures  is  to  a  large  extent  dependent  on  brain  plasticity      </a:t>
            </a:r>
            <a:r>
              <a:rPr lang="en-US" sz="3600" b="1" i="1">
                <a:solidFill>
                  <a:srgbClr val="E46C0A"/>
                </a:solidFill>
                <a:latin typeface="Calibri" pitchFamily="32" charset="0"/>
              </a:rPr>
              <a:t>				</a:t>
            </a:r>
            <a:r>
              <a:rPr lang="en-US" sz="3600" b="1" i="1">
                <a:solidFill>
                  <a:srgbClr val="000000"/>
                </a:solidFill>
                <a:latin typeface="Calibri" pitchFamily="32" charset="0"/>
              </a:rPr>
              <a:t>G. LUNDBORG </a:t>
            </a:r>
            <a:r>
              <a:rPr lang="en-US" sz="2000" b="1" i="1">
                <a:solidFill>
                  <a:srgbClr val="E46C0A"/>
                </a:solidFill>
                <a:latin typeface="Calibri" pitchFamily="32" charset="0"/>
              </a:rPr>
              <a:t> </a:t>
            </a:r>
            <a:r>
              <a:rPr lang="en-US" sz="2000">
                <a:solidFill>
                  <a:srgbClr val="000000"/>
                </a:solidFill>
              </a:rPr>
              <a:t>J. Hand Surgery 2000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1908175" y="3068638"/>
            <a:ext cx="5394325" cy="3454400"/>
            <a:chOff x="1202" y="1933"/>
            <a:chExt cx="3398" cy="2176"/>
          </a:xfrm>
        </p:grpSpPr>
        <p:pic>
          <p:nvPicPr>
            <p:cNvPr id="62471" name="Picture 2"/>
            <p:cNvPicPr>
              <a:picLocks noChangeAspect="1" noChangeArrowheads="1"/>
            </p:cNvPicPr>
            <p:nvPr/>
          </p:nvPicPr>
          <p:blipFill>
            <a:blip r:embed="rId3">
              <a:lum bright="-10000" contrast="10000"/>
            </a:blip>
            <a:srcRect l="4744" t="5435" r="4744" b="12318"/>
            <a:stretch>
              <a:fillRect/>
            </a:stretch>
          </p:blipFill>
          <p:spPr bwMode="auto">
            <a:xfrm>
              <a:off x="1202" y="1933"/>
              <a:ext cx="3398" cy="2176"/>
            </a:xfrm>
            <a:prstGeom prst="rect">
              <a:avLst/>
            </a:prstGeom>
            <a:noFill/>
            <a:ln w="57240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62472" name="Text Box 3"/>
            <p:cNvSpPr txBox="1">
              <a:spLocks noChangeArrowheads="1"/>
            </p:cNvSpPr>
            <p:nvPr/>
          </p:nvSpPr>
          <p:spPr bwMode="auto">
            <a:xfrm>
              <a:off x="1202" y="1933"/>
              <a:ext cx="3398" cy="217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62467" name="Text Box 4"/>
          <p:cNvSpPr txBox="1">
            <a:spLocks noChangeArrowheads="1"/>
          </p:cNvSpPr>
          <p:nvPr/>
        </p:nvSpPr>
        <p:spPr bwMode="auto">
          <a:xfrm>
            <a:off x="250825" y="981075"/>
            <a:ext cx="8893175" cy="1169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342900" indent="-338138">
              <a:spcBef>
                <a:spcPts val="800"/>
              </a:spcBef>
              <a:buClrTx/>
              <a:buFontTx/>
              <a:buNone/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it-IT" sz="3200" b="1">
                <a:solidFill>
                  <a:srgbClr val="000000"/>
                </a:solidFill>
                <a:latin typeface="Calibri" pitchFamily="32" charset="0"/>
              </a:rPr>
              <a:t>ROSE´N , LUNDBORG</a:t>
            </a:r>
            <a:r>
              <a:rPr lang="en-US" sz="3200">
                <a:solidFill>
                  <a:srgbClr val="000000"/>
                </a:solidFill>
                <a:latin typeface="Calibri" pitchFamily="32" charset="0"/>
              </a:rPr>
              <a:t> 		</a:t>
            </a:r>
          </a:p>
          <a:p>
            <a:pPr marL="342900" indent="-338138" algn="ctr">
              <a:spcBef>
                <a:spcPts val="800"/>
              </a:spcBef>
              <a:buClrTx/>
              <a:buFontTx/>
              <a:buNone/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en-US" sz="3200">
                <a:solidFill>
                  <a:srgbClr val="000000"/>
                </a:solidFill>
                <a:latin typeface="Calibri" pitchFamily="32" charset="0"/>
              </a:rPr>
              <a:t>“The hand speaks a new language to the brain”</a:t>
            </a:r>
          </a:p>
        </p:txBody>
      </p:sp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2205038"/>
            <a:ext cx="2508250" cy="4392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554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2205038"/>
            <a:ext cx="3208338" cy="30241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34163" y="2133600"/>
            <a:ext cx="2509837" cy="439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9" dur="1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15" dur="1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21" dur="1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"/>
          <p:cNvSpPr>
            <a:spLocks noChangeArrowheads="1"/>
          </p:cNvSpPr>
          <p:nvPr/>
        </p:nvSpPr>
        <p:spPr bwMode="auto">
          <a:xfrm>
            <a:off x="2933700" y="3429000"/>
            <a:ext cx="1974850" cy="587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3200" b="1">
                <a:solidFill>
                  <a:srgbClr val="000000"/>
                </a:solidFill>
                <a:latin typeface="Calibri" pitchFamily="32" charset="0"/>
              </a:rPr>
              <a:t>Filmato 14</a:t>
            </a:r>
          </a:p>
        </p:txBody>
      </p:sp>
      <p:sp>
        <p:nvSpPr>
          <p:cNvPr id="63491" name="Text Box 2"/>
          <p:cNvSpPr txBox="1">
            <a:spLocks noChangeArrowheads="1"/>
          </p:cNvSpPr>
          <p:nvPr/>
        </p:nvSpPr>
        <p:spPr bwMode="auto">
          <a:xfrm>
            <a:off x="179388" y="549275"/>
            <a:ext cx="8713787" cy="2774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L.N.		M		</a:t>
            </a: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16 anni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LESIONE  TRAUMATICA  N. MEDIANO  SX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8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MIRROR   THERAPY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1"/>
          <p:cNvSpPr txBox="1">
            <a:spLocks noChangeArrowheads="1"/>
          </p:cNvSpPr>
          <p:nvPr/>
        </p:nvSpPr>
        <p:spPr bwMode="auto">
          <a:xfrm>
            <a:off x="250825" y="549275"/>
            <a:ext cx="8229600" cy="27130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1°   PAZIENTE - stroke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N. D.      </a:t>
            </a: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72 anni       M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Ictus emorragico  SX  →  Emiparesi  DX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No problemi cognitivi	No Afasia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Ricovero  15gg  dall’ ictus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36867" name="Text Box 2"/>
          <p:cNvSpPr txBox="1">
            <a:spLocks noChangeArrowheads="1"/>
          </p:cNvSpPr>
          <p:nvPr/>
        </p:nvSpPr>
        <p:spPr bwMode="auto">
          <a:xfrm>
            <a:off x="1835150" y="3716338"/>
            <a:ext cx="4968875" cy="709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4000" b="1">
                <a:solidFill>
                  <a:srgbClr val="000000"/>
                </a:solidFill>
                <a:latin typeface="Calibri" pitchFamily="32" charset="0"/>
              </a:rPr>
              <a:t>Filmato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1"/>
          <p:cNvSpPr txBox="1">
            <a:spLocks noChangeArrowheads="1"/>
          </p:cNvSpPr>
          <p:nvPr/>
        </p:nvSpPr>
        <p:spPr bwMode="auto">
          <a:xfrm>
            <a:off x="179388" y="549275"/>
            <a:ext cx="8713787" cy="2957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L.N.		M		</a:t>
            </a: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16 anni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LESIONE  TRAUMATICA  N. MEDIANO  SX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ES.  RICONOSCIMENTO di  SUPERFICI		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64515" name="Rectangle 2"/>
          <p:cNvSpPr>
            <a:spLocks noChangeArrowheads="1"/>
          </p:cNvSpPr>
          <p:nvPr/>
        </p:nvSpPr>
        <p:spPr bwMode="auto">
          <a:xfrm>
            <a:off x="3000375" y="3000375"/>
            <a:ext cx="2419350" cy="709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4000" b="1">
                <a:solidFill>
                  <a:srgbClr val="000000"/>
                </a:solidFill>
                <a:latin typeface="Calibri" pitchFamily="32" charset="0"/>
              </a:rPr>
              <a:t>Filmato 13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"/>
          <p:cNvSpPr>
            <a:spLocks noChangeArrowheads="1"/>
          </p:cNvSpPr>
          <p:nvPr/>
        </p:nvSpPr>
        <p:spPr bwMode="auto">
          <a:xfrm>
            <a:off x="250825" y="981075"/>
            <a:ext cx="8642350" cy="3930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342900" indent="-338138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3200" b="1">
                <a:solidFill>
                  <a:srgbClr val="000000"/>
                </a:solidFill>
                <a:latin typeface="Calibri" pitchFamily="32" charset="0"/>
              </a:rPr>
              <a:t>CONCLUSIONI</a:t>
            </a:r>
          </a:p>
          <a:p>
            <a:pPr marL="342900" indent="-338138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it-IT" sz="3200" b="1">
              <a:solidFill>
                <a:srgbClr val="000000"/>
              </a:solidFill>
              <a:latin typeface="Calibri" pitchFamily="32" charset="0"/>
            </a:endParaRPr>
          </a:p>
          <a:p>
            <a:pPr marL="342900" indent="-338138">
              <a:spcBef>
                <a:spcPts val="600"/>
              </a:spcBef>
              <a:buFont typeface="Calibri" pitchFamily="32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Mancanza di chiari criteri d’inclusione ed esclusione</a:t>
            </a:r>
          </a:p>
          <a:p>
            <a:pPr marL="342900" indent="-338138">
              <a:spcBef>
                <a:spcPts val="600"/>
              </a:spcBef>
              <a:buFont typeface="Calibri" pitchFamily="32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Strumento utile</a:t>
            </a:r>
          </a:p>
          <a:p>
            <a:pPr marL="795338" lvl="1" indent="-338138">
              <a:spcBef>
                <a:spcPts val="450"/>
              </a:spcBef>
              <a:buFont typeface="Arial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b="1">
                <a:solidFill>
                  <a:srgbClr val="000000"/>
                </a:solidFill>
                <a:latin typeface="Calibri" pitchFamily="32" charset="0"/>
              </a:rPr>
              <a:t>Trattamento del dolore</a:t>
            </a:r>
          </a:p>
          <a:p>
            <a:pPr marL="795338" lvl="1" indent="-338138">
              <a:spcBef>
                <a:spcPts val="450"/>
              </a:spcBef>
              <a:buFont typeface="Arial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b="1">
                <a:solidFill>
                  <a:srgbClr val="000000"/>
                </a:solidFill>
                <a:latin typeface="Calibri" pitchFamily="32" charset="0"/>
              </a:rPr>
              <a:t>Mantenere la rappresentazione centrale del segmento deafferenziato</a:t>
            </a:r>
          </a:p>
          <a:p>
            <a:pPr marL="795338" lvl="1" indent="-338138">
              <a:spcBef>
                <a:spcPts val="450"/>
              </a:spcBef>
              <a:buFont typeface="Arial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b="1">
                <a:solidFill>
                  <a:srgbClr val="000000"/>
                </a:solidFill>
                <a:latin typeface="Calibri" pitchFamily="32" charset="0"/>
              </a:rPr>
              <a:t>Aumento della funzionalità</a:t>
            </a:r>
          </a:p>
          <a:p>
            <a:pPr marL="342900" indent="-338138">
              <a:spcBef>
                <a:spcPts val="600"/>
              </a:spcBef>
              <a:buFont typeface="Calibri" pitchFamily="32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Esercizi significativi per il paziente</a:t>
            </a:r>
          </a:p>
          <a:p>
            <a:pPr marL="342900" indent="-338138">
              <a:spcBef>
                <a:spcPts val="600"/>
              </a:spcBef>
              <a:buFont typeface="Calibri" pitchFamily="32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Attenzione → NO  deficit cognitivi importanti</a:t>
            </a:r>
          </a:p>
        </p:txBody>
      </p:sp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684213" y="5013325"/>
            <a:ext cx="7704137" cy="1169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342900" indent="-338138" algn="ctr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3200" b="1" u="sng">
                <a:solidFill>
                  <a:srgbClr val="000000"/>
                </a:solidFill>
                <a:latin typeface="Calibri" pitchFamily="32" charset="0"/>
              </a:rPr>
              <a:t>La  MT  non sostituisce ma </a:t>
            </a:r>
          </a:p>
          <a:p>
            <a:pPr marL="342900" indent="-338138" algn="ctr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3200" b="1" u="sng">
                <a:solidFill>
                  <a:srgbClr val="000000"/>
                </a:solidFill>
                <a:latin typeface="Calibri" pitchFamily="32" charset="0"/>
              </a:rPr>
              <a:t>AFFIANCA il trattamento convenzionale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1"/>
          <p:cNvSpPr txBox="1">
            <a:spLocks noChangeArrowheads="1"/>
          </p:cNvSpPr>
          <p:nvPr/>
        </p:nvSpPr>
        <p:spPr bwMode="auto">
          <a:xfrm>
            <a:off x="4787900" y="404813"/>
            <a:ext cx="4008438" cy="1109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38138" algn="ctr">
              <a:spcBef>
                <a:spcPts val="135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5400" b="1">
                <a:solidFill>
                  <a:srgbClr val="000000"/>
                </a:solidFill>
                <a:latin typeface="Calibri" pitchFamily="32" charset="0"/>
              </a:rPr>
              <a:t>GRAZIE   PER</a:t>
            </a:r>
          </a:p>
        </p:txBody>
      </p:sp>
      <p:sp>
        <p:nvSpPr>
          <p:cNvPr id="66563" name="Text Box 2"/>
          <p:cNvSpPr txBox="1">
            <a:spLocks noChangeArrowheads="1"/>
          </p:cNvSpPr>
          <p:nvPr/>
        </p:nvSpPr>
        <p:spPr bwMode="auto">
          <a:xfrm>
            <a:off x="4524375" y="1341438"/>
            <a:ext cx="4619625" cy="1109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42900" indent="-338138" algn="ctr">
              <a:spcBef>
                <a:spcPts val="135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it-IT" sz="5400" b="1">
                <a:solidFill>
                  <a:srgbClr val="000000"/>
                </a:solidFill>
                <a:latin typeface="Calibri" pitchFamily="32" charset="0"/>
              </a:rPr>
              <a:t>L’ ATTENZIONE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"/>
          <p:cNvSpPr txBox="1">
            <a:spLocks noChangeArrowheads="1"/>
          </p:cNvSpPr>
          <p:nvPr/>
        </p:nvSpPr>
        <p:spPr bwMode="auto">
          <a:xfrm>
            <a:off x="250825" y="1125538"/>
            <a:ext cx="8893175" cy="20431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1°   PAZIENTE        N. D.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TRATTAMENTO  CONVENZIONALE    +    MIRROR  THERAPY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				    	       </a:t>
            </a:r>
            <a:r>
              <a:rPr lang="it-IT">
                <a:solidFill>
                  <a:srgbClr val="000000"/>
                </a:solidFill>
                <a:latin typeface="Calibri" pitchFamily="32" charset="0"/>
              </a:rPr>
              <a:t>(20 min al giorno dopo il trattamento)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3143250" y="3929063"/>
            <a:ext cx="2159000" cy="709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4000" b="1">
                <a:solidFill>
                  <a:srgbClr val="000000"/>
                </a:solidFill>
                <a:latin typeface="Calibri" pitchFamily="32" charset="0"/>
              </a:rPr>
              <a:t>Filmato 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"/>
          <p:cNvSpPr txBox="1">
            <a:spLocks noChangeArrowheads="1"/>
          </p:cNvSpPr>
          <p:nvPr/>
        </p:nvSpPr>
        <p:spPr bwMode="auto">
          <a:xfrm>
            <a:off x="250825" y="1125538"/>
            <a:ext cx="8893175" cy="17986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1°    PAZIENTE        N. D.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FOLLOW – UP  a  6  SETTIMANE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38915" name="Rectangle 2"/>
          <p:cNvSpPr>
            <a:spLocks noChangeArrowheads="1"/>
          </p:cNvSpPr>
          <p:nvPr/>
        </p:nvSpPr>
        <p:spPr bwMode="auto">
          <a:xfrm>
            <a:off x="3270250" y="3576638"/>
            <a:ext cx="2274888" cy="709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4000" b="1">
                <a:solidFill>
                  <a:srgbClr val="000000"/>
                </a:solidFill>
                <a:latin typeface="Calibri" pitchFamily="32" charset="0"/>
              </a:rPr>
              <a:t>Filmato 3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"/>
          <p:cNvSpPr txBox="1">
            <a:spLocks noChangeArrowheads="1"/>
          </p:cNvSpPr>
          <p:nvPr/>
        </p:nvSpPr>
        <p:spPr bwMode="auto">
          <a:xfrm>
            <a:off x="250825" y="1125538"/>
            <a:ext cx="8893175" cy="4052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3600" b="1">
                <a:solidFill>
                  <a:srgbClr val="000000"/>
                </a:solidFill>
                <a:latin typeface="Calibri" pitchFamily="32" charset="0"/>
              </a:rPr>
              <a:t>I  PRIMI  DUBBI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14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A quali  pazienti  proporre  la  MT ?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800" b="1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>
                <a:solidFill>
                  <a:srgbClr val="000000"/>
                </a:solidFill>
                <a:latin typeface="Calibri" pitchFamily="32" charset="0"/>
              </a:rPr>
              <a:t>Altri pazienti post – stroke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M.V.  </a:t>
            </a:r>
            <a:r>
              <a:rPr lang="it-IT" sz="2400">
                <a:solidFill>
                  <a:srgbClr val="000000"/>
                </a:solidFill>
                <a:latin typeface="Calibri" pitchFamily="32" charset="0"/>
              </a:rPr>
              <a:t>→  nessun movimento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R.G.   </a:t>
            </a:r>
            <a:r>
              <a:rPr lang="it-IT" sz="2400">
                <a:solidFill>
                  <a:srgbClr val="000000"/>
                </a:solidFill>
                <a:latin typeface="Calibri" pitchFamily="32" charset="0"/>
              </a:rPr>
              <a:t>→  forte  spasticità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B.G.   </a:t>
            </a:r>
            <a:r>
              <a:rPr lang="it-IT" sz="2400">
                <a:solidFill>
                  <a:srgbClr val="000000"/>
                </a:solidFill>
                <a:latin typeface="Calibri" pitchFamily="32" charset="0"/>
              </a:rPr>
              <a:t>→  deterioramento cognitivo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39939" name="AutoShape 2"/>
          <p:cNvSpPr>
            <a:spLocks/>
          </p:cNvSpPr>
          <p:nvPr/>
        </p:nvSpPr>
        <p:spPr bwMode="auto">
          <a:xfrm>
            <a:off x="4932363" y="3357563"/>
            <a:ext cx="503237" cy="1079500"/>
          </a:xfrm>
          <a:prstGeom prst="rightBrace">
            <a:avLst>
              <a:gd name="adj1" fmla="val 8332"/>
              <a:gd name="adj2" fmla="val 50000"/>
            </a:avLst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9940" name="Text Box 3"/>
          <p:cNvSpPr txBox="1">
            <a:spLocks noChangeArrowheads="1"/>
          </p:cNvSpPr>
          <p:nvPr/>
        </p:nvSpPr>
        <p:spPr bwMode="auto">
          <a:xfrm>
            <a:off x="5724525" y="3500438"/>
            <a:ext cx="3095625" cy="825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NESSUN   EFFETTO  SIGNIFICATIVO</a:t>
            </a:r>
          </a:p>
        </p:txBody>
      </p:sp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3">
            <a:lum bright="20000" contrast="20000"/>
          </a:blip>
          <a:srcRect l="17322" b="10475"/>
          <a:stretch>
            <a:fillRect/>
          </a:stretch>
        </p:blipFill>
        <p:spPr bwMode="auto">
          <a:xfrm>
            <a:off x="6227763" y="765175"/>
            <a:ext cx="2376487" cy="151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9942" name="Picture 5"/>
          <p:cNvPicPr>
            <a:picLocks noChangeAspect="1" noChangeArrowheads="1"/>
          </p:cNvPicPr>
          <p:nvPr/>
        </p:nvPicPr>
        <p:blipFill>
          <a:blip r:embed="rId4"/>
          <a:srcRect t="24004" r="11992" b="12001"/>
          <a:stretch>
            <a:fillRect/>
          </a:stretch>
        </p:blipFill>
        <p:spPr bwMode="auto">
          <a:xfrm>
            <a:off x="6227763" y="2205038"/>
            <a:ext cx="2376487" cy="1152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9943" name="Picture 6"/>
          <p:cNvPicPr>
            <a:picLocks noChangeAspect="1" noChangeArrowheads="1"/>
          </p:cNvPicPr>
          <p:nvPr/>
        </p:nvPicPr>
        <p:blipFill>
          <a:blip r:embed="rId5">
            <a:lum bright="10000" contrast="10000"/>
          </a:blip>
          <a:srcRect/>
          <a:stretch>
            <a:fillRect/>
          </a:stretch>
        </p:blipFill>
        <p:spPr bwMode="auto">
          <a:xfrm>
            <a:off x="250825" y="4652963"/>
            <a:ext cx="2916238" cy="1944687"/>
          </a:xfrm>
          <a:prstGeom prst="rect">
            <a:avLst/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9944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4652963"/>
            <a:ext cx="2592388" cy="1944687"/>
          </a:xfrm>
          <a:prstGeom prst="rect">
            <a:avLst/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9945" name="Picture 8"/>
          <p:cNvPicPr>
            <a:picLocks noChangeAspect="1" noChangeArrowheads="1"/>
          </p:cNvPicPr>
          <p:nvPr/>
        </p:nvPicPr>
        <p:blipFill>
          <a:blip r:embed="rId7"/>
          <a:srcRect l="7527" t="7500" r="9956" b="9990"/>
          <a:stretch>
            <a:fillRect/>
          </a:stretch>
        </p:blipFill>
        <p:spPr bwMode="auto">
          <a:xfrm>
            <a:off x="3348038" y="4652963"/>
            <a:ext cx="2663825" cy="1944687"/>
          </a:xfrm>
          <a:prstGeom prst="rect">
            <a:avLst/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9946" name="Rectangle 9"/>
          <p:cNvSpPr>
            <a:spLocks noChangeArrowheads="1"/>
          </p:cNvSpPr>
          <p:nvPr/>
        </p:nvSpPr>
        <p:spPr bwMode="auto">
          <a:xfrm>
            <a:off x="6227763" y="765175"/>
            <a:ext cx="2376487" cy="2592388"/>
          </a:xfrm>
          <a:prstGeom prst="rect">
            <a:avLst/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765175"/>
            <a:ext cx="4032250" cy="5915025"/>
          </a:xfrm>
          <a:prstGeom prst="rect">
            <a:avLst/>
          </a:prstGeom>
          <a:noFill/>
          <a:ln w="5724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0963" name="Rectangle 2"/>
          <p:cNvSpPr>
            <a:spLocks noChangeArrowheads="1"/>
          </p:cNvSpPr>
          <p:nvPr/>
        </p:nvSpPr>
        <p:spPr bwMode="auto">
          <a:xfrm rot="-2040000">
            <a:off x="6592888" y="1100138"/>
            <a:ext cx="704850" cy="241300"/>
          </a:xfrm>
          <a:prstGeom prst="rect">
            <a:avLst/>
          </a:prstGeom>
          <a:solidFill>
            <a:srgbClr val="FF0000"/>
          </a:solidFill>
          <a:ln w="255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0964" name="Text Box 3"/>
          <p:cNvSpPr txBox="1">
            <a:spLocks noChangeArrowheads="1"/>
          </p:cNvSpPr>
          <p:nvPr/>
        </p:nvSpPr>
        <p:spPr bwMode="auto">
          <a:xfrm>
            <a:off x="250825" y="1628775"/>
            <a:ext cx="8893175" cy="5427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CRITERI  DI  ESCLUSIONE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Deficit cognitivi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Aprassia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Problemi di vista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Rigidità del segmento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Spalla dolorosa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Stroke bilaterale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Spasticità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Assenza di movimenti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CRITERI  DI  INCLUSIONE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Riduzione della sensibilità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Accenni di movimento distale  </a:t>
            </a:r>
            <a:r>
              <a:rPr lang="it-IT" sz="1600">
                <a:solidFill>
                  <a:srgbClr val="000000"/>
                </a:solidFill>
                <a:latin typeface="Calibri" pitchFamily="32" charset="0"/>
              </a:rPr>
              <a:t>(polso e dita)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Movimenti spalla e gomito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40965" name="Text Box 4"/>
          <p:cNvSpPr txBox="1">
            <a:spLocks noChangeArrowheads="1"/>
          </p:cNvSpPr>
          <p:nvPr/>
        </p:nvSpPr>
        <p:spPr bwMode="auto">
          <a:xfrm>
            <a:off x="250825" y="692150"/>
            <a:ext cx="4537075" cy="792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3200" b="1">
                <a:solidFill>
                  <a:srgbClr val="000000"/>
                </a:solidFill>
                <a:latin typeface="Calibri" pitchFamily="32" charset="0"/>
              </a:rPr>
              <a:t>PAZIENTI  POST - ICTUS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32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3200">
              <a:solidFill>
                <a:srgbClr val="000000"/>
              </a:solidFill>
              <a:latin typeface="Calibri" pitchFamily="3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1"/>
          <p:cNvSpPr txBox="1">
            <a:spLocks noChangeArrowheads="1"/>
          </p:cNvSpPr>
          <p:nvPr/>
        </p:nvSpPr>
        <p:spPr bwMode="auto">
          <a:xfrm>
            <a:off x="107950" y="476250"/>
            <a:ext cx="8928100" cy="693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200" b="1">
                <a:solidFill>
                  <a:srgbClr val="000000"/>
                </a:solidFill>
                <a:latin typeface="Calibri" pitchFamily="32" charset="0"/>
              </a:rPr>
              <a:t>CAMBIAMENTI  SIMILI  nei  PATTERNS  di ATTIVAZIONE  SOMATOSENSITIVI   </a:t>
            </a:r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3"/>
          <a:srcRect l="66370"/>
          <a:stretch>
            <a:fillRect/>
          </a:stretch>
        </p:blipFill>
        <p:spPr bwMode="auto">
          <a:xfrm>
            <a:off x="611188" y="3860800"/>
            <a:ext cx="2881312" cy="2751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98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1196975"/>
            <a:ext cx="2376487" cy="2551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5"/>
          <a:srcRect t="10483"/>
          <a:stretch>
            <a:fillRect/>
          </a:stretch>
        </p:blipFill>
        <p:spPr bwMode="auto">
          <a:xfrm>
            <a:off x="684213" y="1196975"/>
            <a:ext cx="2963862" cy="3019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990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4076700"/>
            <a:ext cx="3538538" cy="2624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991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7900" y="1196975"/>
            <a:ext cx="1512888" cy="2524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992" name="Picture 7"/>
          <p:cNvPicPr>
            <a:picLocks noChangeAspect="1" noChangeArrowheads="1"/>
          </p:cNvPicPr>
          <p:nvPr/>
        </p:nvPicPr>
        <p:blipFill>
          <a:blip r:embed="rId8"/>
          <a:srcRect l="-61" t="12367"/>
          <a:stretch>
            <a:fillRect/>
          </a:stretch>
        </p:blipFill>
        <p:spPr bwMode="auto">
          <a:xfrm>
            <a:off x="6372225" y="1196975"/>
            <a:ext cx="1952625" cy="2495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993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12700" y="1768475"/>
            <a:ext cx="635000" cy="1187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994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12700" y="3998913"/>
            <a:ext cx="635000" cy="2603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995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515350" y="4071938"/>
            <a:ext cx="635000" cy="2603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996" name="Picture 1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515350" y="1182688"/>
            <a:ext cx="635000" cy="2627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5068" name="Freeform 12"/>
          <p:cNvSpPr>
            <a:spLocks noChangeArrowheads="1"/>
          </p:cNvSpPr>
          <p:nvPr/>
        </p:nvSpPr>
        <p:spPr bwMode="auto">
          <a:xfrm rot="-1740000">
            <a:off x="1101725" y="1185863"/>
            <a:ext cx="1130300" cy="1138237"/>
          </a:xfrm>
          <a:custGeom>
            <a:avLst/>
            <a:gdLst>
              <a:gd name="T0" fmla="*/ 271470 w 1130300"/>
              <a:gd name="T1" fmla="*/ 273376 h 1138238"/>
              <a:gd name="T2" fmla="*/ 858830 w 1130300"/>
              <a:gd name="T3" fmla="*/ 273376 h 1138238"/>
              <a:gd name="T4" fmla="*/ 858830 w 1130300"/>
              <a:gd name="T5" fmla="*/ 864860 h 1138238"/>
              <a:gd name="T6" fmla="*/ 271470 w 1130300"/>
              <a:gd name="T7" fmla="*/ 864860 h 1138238"/>
              <a:gd name="T8" fmla="*/ 0 60000 65536"/>
              <a:gd name="T9" fmla="*/ 0 60000 65536"/>
              <a:gd name="T10" fmla="*/ 0 60000 65536"/>
              <a:gd name="T11" fmla="*/ 0 60000 65536"/>
              <a:gd name="T12" fmla="*/ 211526 w 1130300"/>
              <a:gd name="T13" fmla="*/ 213850 h 1138238"/>
              <a:gd name="T14" fmla="*/ 918774 w 1130300"/>
              <a:gd name="T15" fmla="*/ 924388 h 11382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30300" h="1138238">
                <a:moveTo>
                  <a:pt x="211526" y="332902"/>
                </a:moveTo>
                <a:lnTo>
                  <a:pt x="331414" y="213850"/>
                </a:lnTo>
                <a:lnTo>
                  <a:pt x="565150" y="449228"/>
                </a:lnTo>
                <a:lnTo>
                  <a:pt x="798886" y="213850"/>
                </a:lnTo>
                <a:lnTo>
                  <a:pt x="918774" y="332902"/>
                </a:lnTo>
                <a:lnTo>
                  <a:pt x="684205" y="569119"/>
                </a:lnTo>
                <a:lnTo>
                  <a:pt x="918774" y="805336"/>
                </a:lnTo>
                <a:lnTo>
                  <a:pt x="798886" y="924388"/>
                </a:lnTo>
                <a:lnTo>
                  <a:pt x="565150" y="689010"/>
                </a:lnTo>
                <a:lnTo>
                  <a:pt x="331414" y="924388"/>
                </a:lnTo>
                <a:lnTo>
                  <a:pt x="211526" y="805336"/>
                </a:lnTo>
                <a:lnTo>
                  <a:pt x="446095" y="569119"/>
                </a:lnTo>
                <a:close/>
              </a:path>
            </a:pathLst>
          </a:custGeom>
          <a:solidFill>
            <a:srgbClr val="C0504D"/>
          </a:solidFill>
          <a:ln w="255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pic>
        <p:nvPicPr>
          <p:cNvPr id="45069" name="Picture 1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787900" y="1196975"/>
            <a:ext cx="3600450" cy="304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5070" name="Picture 14"/>
          <p:cNvPicPr>
            <a:picLocks noChangeAspect="1" noChangeArrowheads="1"/>
          </p:cNvPicPr>
          <p:nvPr/>
        </p:nvPicPr>
        <p:blipFill>
          <a:blip r:embed="rId14"/>
          <a:srcRect l="1268" t="21474" r="46848" b="2855"/>
          <a:stretch>
            <a:fillRect/>
          </a:stretch>
        </p:blipFill>
        <p:spPr bwMode="auto">
          <a:xfrm>
            <a:off x="1908175" y="4149725"/>
            <a:ext cx="5616575" cy="2708275"/>
          </a:xfrm>
          <a:prstGeom prst="rect">
            <a:avLst/>
          </a:prstGeom>
          <a:noFill/>
          <a:ln w="5724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9" dur="10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14" dur="10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19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24" dur="10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"/>
          <p:cNvSpPr txBox="1">
            <a:spLocks noChangeArrowheads="1"/>
          </p:cNvSpPr>
          <p:nvPr/>
        </p:nvSpPr>
        <p:spPr bwMode="auto">
          <a:xfrm>
            <a:off x="250825" y="1125538"/>
            <a:ext cx="8229600" cy="5213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2" charset="0"/>
              </a:rPr>
              <a:t>1°  PAZIENTE - amputation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M.G.      </a:t>
            </a: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75 anni       F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2" charset="0"/>
              </a:rPr>
              <a:t>Amputazione  (1/3 distale coscia DX) su base VASCOLARE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No problemi cognitivi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Ricovero  10gg dall’intervento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2" charset="0"/>
              </a:rPr>
              <a:t>PLP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Dolore intermittente ( VAS 8/9) </a:t>
            </a:r>
            <a:r>
              <a:rPr lang="it-IT" sz="2000" b="1" u="sng">
                <a:solidFill>
                  <a:srgbClr val="000000"/>
                </a:solidFill>
                <a:latin typeface="Calibri" pitchFamily="32" charset="0"/>
              </a:rPr>
              <a:t>paragonabile a quello pre – operatorio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Incapacità di muovere volontariamente il fantasma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>
                <a:solidFill>
                  <a:srgbClr val="000000"/>
                </a:solidFill>
                <a:latin typeface="Calibri" pitchFamily="32" charset="0"/>
              </a:rPr>
              <a:t>Fantasma doloroso durante l’igiene intima ……………………..  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solidFill>
                <a:srgbClr val="000000"/>
              </a:solidFill>
              <a:latin typeface="Calibri" pitchFamily="3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719</Words>
  <PresentationFormat>Presentazione su schermo (4:3)</PresentationFormat>
  <Paragraphs>323</Paragraphs>
  <Slides>32</Slides>
  <Notes>32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32</vt:i4>
      </vt:variant>
    </vt:vector>
  </HeadingPairs>
  <TitlesOfParts>
    <vt:vector size="33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cp:lastModifiedBy> </cp:lastModifiedBy>
  <cp:revision>2</cp:revision>
  <dcterms:modified xsi:type="dcterms:W3CDTF">2012-05-24T07:04:19Z</dcterms:modified>
</cp:coreProperties>
</file>